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136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US" sz="1200" b="0" i="0" u="none" strike="noStrike" cap="none">
                <a:solidFill>
                  <a:schemeClr val="dk1"/>
                </a:solidFill>
                <a:latin typeface="Calibri"/>
                <a:ea typeface="Calibri"/>
                <a:cs typeface="Calibri"/>
                <a:sym typeface="Calibri"/>
                <a:rtl val="0"/>
              </a:rPr>
              <a:t>‹#›</a:t>
            </a:fld>
            <a:endParaRPr lang="en-US" sz="1200" b="0" i="0" u="none" strike="noStrike" cap="none">
              <a:solidFill>
                <a:schemeClr val="dk1"/>
              </a:solidFill>
              <a:latin typeface="Calibri"/>
              <a:ea typeface="Calibri"/>
              <a:cs typeface="Calibri"/>
              <a:sym typeface="Calibri"/>
              <a:rtl val="0"/>
            </a:endParaRPr>
          </a:p>
        </p:txBody>
      </p:sp>
    </p:spTree>
    <p:extLst>
      <p:ext uri="{BB962C8B-B14F-4D97-AF65-F5344CB8AC3E}">
        <p14:creationId xmlns:p14="http://schemas.microsoft.com/office/powerpoint/2010/main" val="217011282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US" sz="1200" b="0" i="0" u="none" strike="noStrike" cap="none">
                <a:solidFill>
                  <a:schemeClr val="dk1"/>
                </a:solidFill>
                <a:latin typeface="Calibri"/>
                <a:ea typeface="Calibri"/>
                <a:cs typeface="Calibri"/>
                <a:sym typeface="Calibri"/>
                <a:rtl val="0"/>
              </a:rPr>
              <a:t>1</a:t>
            </a:fld>
            <a:endParaRPr lang="en-US" sz="1200" b="0" i="0" u="none" strike="noStrike" cap="none">
              <a:solidFill>
                <a:schemeClr val="dk1"/>
              </a:solidFill>
              <a:latin typeface="Calibri"/>
              <a:ea typeface="Calibri"/>
              <a:cs typeface="Calibri"/>
              <a:sym typeface="Calibri"/>
              <a:rtl val="0"/>
            </a:endParaRPr>
          </a:p>
        </p:txBody>
      </p:sp>
    </p:spTree>
    <p:extLst>
      <p:ext uri="{BB962C8B-B14F-4D97-AF65-F5344CB8AC3E}">
        <p14:creationId xmlns:p14="http://schemas.microsoft.com/office/powerpoint/2010/main" val="2229645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24492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16192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35776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36243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7380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5024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21871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00369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lnSpc>
                <a:spcPct val="100000"/>
              </a:lnSpc>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rtl val="0"/>
              </a:defRPr>
            </a:lvl1pPr>
            <a:lvl2pPr marL="457200" marR="0" lvl="1" indent="0" algn="ctr" rtl="0">
              <a:lnSpc>
                <a:spcPct val="100000"/>
              </a:lnSpc>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rtl val="0"/>
              </a:defRPr>
            </a:lvl2pPr>
            <a:lvl3pPr marL="914400" marR="0" lvl="2" indent="0" algn="ctr" rtl="0">
              <a:lnSpc>
                <a:spcPct val="100000"/>
              </a:lnSpc>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rtl val="0"/>
              </a:defRPr>
            </a:lvl3pPr>
            <a:lvl4pPr marL="1371600" marR="0" lvl="3"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4pPr>
            <a:lvl5pPr marL="1828800" marR="0" lvl="4"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5pPr>
            <a:lvl6pPr marL="2286000" marR="0" lvl="5"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6pPr>
            <a:lvl7pPr marL="2743200" marR="0" lvl="6"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7pPr>
            <a:lvl8pPr marL="3200400" marR="0" lvl="7"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8pPr>
            <a:lvl9pPr marL="3657600" marR="0" lvl="8"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9pPr>
          </a:lstStyle>
          <a:p>
            <a:endParaRPr/>
          </a:p>
        </p:txBody>
      </p:sp>
      <p:sp>
        <p:nvSpPr>
          <p:cNvPr id="18" name="Shape 1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20" name="Shape 20"/>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4" name="Shape 74"/>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rtl val="0"/>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9pPr>
          </a:lstStyle>
          <a:p>
            <a:endParaRPr/>
          </a:p>
        </p:txBody>
      </p:sp>
      <p:sp>
        <p:nvSpPr>
          <p:cNvPr id="75" name="Shape 7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77" name="Shape 77"/>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80" name="Shape 80"/>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rtl val="0"/>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9pPr>
          </a:lstStyle>
          <a:p>
            <a:endParaRPr/>
          </a:p>
        </p:txBody>
      </p:sp>
      <p:sp>
        <p:nvSpPr>
          <p:cNvPr id="81" name="Shape 81"/>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83" name="Shape 83"/>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3" name="Shape 2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rtl val="0"/>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9pPr>
          </a:lstStyle>
          <a:p>
            <a:endParaRPr/>
          </a:p>
        </p:txBody>
      </p:sp>
      <p:sp>
        <p:nvSpPr>
          <p:cNvPr id="24" name="Shape 24"/>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26" name="Shape 26"/>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9" name="Shape 2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rtl val="0"/>
              </a:defRPr>
            </a:lvl2pPr>
            <a:lvl3pPr marL="914400" marR="0" lvl="2" indent="0" algn="l" rtl="0">
              <a:lnSpc>
                <a:spcPct val="100000"/>
              </a:lnSpc>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rtl val="0"/>
              </a:defRPr>
            </a:lvl3pPr>
            <a:lvl4pPr marL="1371600" marR="0" lvl="3"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rtl val="0"/>
              </a:defRPr>
            </a:lvl4pPr>
            <a:lvl5pPr marL="1828800" marR="0" lvl="4"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rtl val="0"/>
              </a:defRPr>
            </a:lvl5pPr>
            <a:lvl6pPr marL="2286000" marR="0" lvl="5"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rtl val="0"/>
              </a:defRPr>
            </a:lvl6pPr>
            <a:lvl7pPr marL="2743200" marR="0" lvl="6"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rtl val="0"/>
              </a:defRPr>
            </a:lvl7pPr>
            <a:lvl8pPr marL="3200400" marR="0" lvl="7"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rtl val="0"/>
              </a:defRPr>
            </a:lvl8pPr>
            <a:lvl9pPr marL="3657600" marR="0" lvl="8"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rtl val="0"/>
              </a:defRPr>
            </a:lvl9pPr>
          </a:lstStyle>
          <a:p>
            <a:endParaRPr/>
          </a:p>
        </p:txBody>
      </p:sp>
      <p:sp>
        <p:nvSpPr>
          <p:cNvPr id="30" name="Shape 3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32" name="Shape 32"/>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5" name="Shape 35"/>
          <p:cNvSpPr txBox="1">
            <a:spLocks noGrp="1"/>
          </p:cNvSpPr>
          <p:nvPr>
            <p:ph type="body" idx="1"/>
          </p:nvPr>
        </p:nvSpPr>
        <p:spPr>
          <a:xfrm>
            <a:off x="457200" y="1600200"/>
            <a:ext cx="4038598" cy="4525963"/>
          </a:xfrm>
          <a:prstGeom prst="rect">
            <a:avLst/>
          </a:prstGeom>
          <a:noFill/>
          <a:ln>
            <a:noFill/>
          </a:ln>
        </p:spPr>
        <p:txBody>
          <a:bodyPr lIns="91425" tIns="91425" rIns="91425" bIns="91425" anchor="t" anchorCtr="0"/>
          <a:lstStyle>
            <a:lvl1pPr marL="342900" marR="0" lvl="0" indent="1270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1pPr>
            <a:lvl2pPr marL="742950" marR="0" lvl="1" indent="1905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2pPr>
            <a:lvl3pPr marL="1143000" marR="0" lvl="2"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3pPr>
            <a:lvl4pPr marL="1600200" marR="0" lvl="3"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4pPr>
            <a:lvl5pPr marL="2057400" marR="0" lvl="4"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5pPr>
            <a:lvl6pPr marL="2514600" marR="0" lvl="5"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6pPr>
            <a:lvl7pPr marL="2971800" marR="0" lvl="6"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7pPr>
            <a:lvl8pPr marL="3429000" marR="0" lvl="7"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8pPr>
            <a:lvl9pPr marL="3886200" marR="0" lvl="8"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9pPr>
          </a:lstStyle>
          <a:p>
            <a:endParaRPr/>
          </a:p>
        </p:txBody>
      </p:sp>
      <p:sp>
        <p:nvSpPr>
          <p:cNvPr id="36" name="Shape 36"/>
          <p:cNvSpPr txBox="1">
            <a:spLocks noGrp="1"/>
          </p:cNvSpPr>
          <p:nvPr>
            <p:ph type="body" idx="2"/>
          </p:nvPr>
        </p:nvSpPr>
        <p:spPr>
          <a:xfrm>
            <a:off x="4648200" y="1600200"/>
            <a:ext cx="4038598" cy="4525963"/>
          </a:xfrm>
          <a:prstGeom prst="rect">
            <a:avLst/>
          </a:prstGeom>
          <a:noFill/>
          <a:ln>
            <a:noFill/>
          </a:ln>
        </p:spPr>
        <p:txBody>
          <a:bodyPr lIns="91425" tIns="91425" rIns="91425" bIns="91425" anchor="t" anchorCtr="0"/>
          <a:lstStyle>
            <a:lvl1pPr marL="342900" marR="0" lvl="0" indent="1270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1pPr>
            <a:lvl2pPr marL="742950" marR="0" lvl="1" indent="1905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2pPr>
            <a:lvl3pPr marL="1143000" marR="0" lvl="2"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3pPr>
            <a:lvl4pPr marL="1600200" marR="0" lvl="3"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4pPr>
            <a:lvl5pPr marL="2057400" marR="0" lvl="4"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5pPr>
            <a:lvl6pPr marL="2514600" marR="0" lvl="5"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6pPr>
            <a:lvl7pPr marL="2971800" marR="0" lvl="6"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7pPr>
            <a:lvl8pPr marL="3429000" marR="0" lvl="7"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8pPr>
            <a:lvl9pPr marL="3886200" marR="0" lvl="8"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9pPr>
          </a:lstStyle>
          <a:p>
            <a:endParaRPr/>
          </a:p>
        </p:txBody>
      </p:sp>
      <p:sp>
        <p:nvSpPr>
          <p:cNvPr id="37" name="Shape 3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39" name="Shape 39"/>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42" name="Shape 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lnSpc>
                <a:spcPct val="100000"/>
              </a:lnSpc>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9pPr>
          </a:lstStyle>
          <a:p>
            <a:endParaRPr/>
          </a:p>
        </p:txBody>
      </p:sp>
      <p:sp>
        <p:nvSpPr>
          <p:cNvPr id="43" name="Shape 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marL="342900" marR="0" lvl="0" indent="-381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1pPr>
            <a:lvl2pPr marL="742950" marR="0" lvl="1" indent="-3175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2pPr>
            <a:lvl3pPr marL="1143000" marR="0" lvl="2"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9pPr>
          </a:lstStyle>
          <a:p>
            <a:endParaRPr/>
          </a:p>
        </p:txBody>
      </p:sp>
      <p:sp>
        <p:nvSpPr>
          <p:cNvPr id="44" name="Shape 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marR="0" lvl="0" indent="0" algn="l" rtl="0">
              <a:lnSpc>
                <a:spcPct val="100000"/>
              </a:lnSpc>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rtl val="0"/>
              </a:defRPr>
            </a:lvl9pPr>
          </a:lstStyle>
          <a:p>
            <a:endParaRPr/>
          </a:p>
        </p:txBody>
      </p:sp>
      <p:sp>
        <p:nvSpPr>
          <p:cNvPr id="45" name="Shape 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marL="342900" marR="0" lvl="0" indent="-381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1pPr>
            <a:lvl2pPr marL="742950" marR="0" lvl="1" indent="-3175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2pPr>
            <a:lvl3pPr marL="1143000" marR="0" lvl="2"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rtl val="0"/>
              </a:defRPr>
            </a:lvl9pPr>
          </a:lstStyle>
          <a:p>
            <a:endParaRPr/>
          </a:p>
        </p:txBody>
      </p:sp>
      <p:sp>
        <p:nvSpPr>
          <p:cNvPr id="46" name="Shape 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48" name="Shape 48"/>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1" name="Shape 51"/>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53" name="Shape 53"/>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57" name="Shape 57"/>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2000" b="1"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0" name="Shape 60"/>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rtl val="0"/>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lnSpc>
                <a:spcPct val="100000"/>
              </a:lnSpc>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9pPr>
          </a:lstStyle>
          <a:p>
            <a:endParaRPr/>
          </a:p>
        </p:txBody>
      </p:sp>
      <p:sp>
        <p:nvSpPr>
          <p:cNvPr id="62" name="Shape 6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64" name="Shape 64"/>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2000" b="1"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7" name="Shape 67"/>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lnSpc>
                <a:spcPct val="100000"/>
              </a:lnSpc>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rtl val="0"/>
              </a:defRPr>
            </a:lvl9pPr>
          </a:lstStyle>
          <a:p>
            <a:endParaRPr/>
          </a:p>
        </p:txBody>
      </p:sp>
      <p:sp>
        <p:nvSpPr>
          <p:cNvPr id="68" name="Shape 68"/>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lnSpc>
                <a:spcPct val="100000"/>
              </a:lnSpc>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rtl val="0"/>
              </a:defRPr>
            </a:lvl1pPr>
            <a:lvl2pPr marL="457200" marR="0" lvl="1" indent="0" algn="l" rtl="0">
              <a:lnSpc>
                <a:spcPct val="100000"/>
              </a:lnSpc>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rtl val="0"/>
              </a:defRPr>
            </a:lvl9pPr>
          </a:lstStyle>
          <a:p>
            <a:endParaRPr/>
          </a:p>
        </p:txBody>
      </p:sp>
      <p:sp>
        <p:nvSpPr>
          <p:cNvPr id="69" name="Shape 6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71" name="Shape 71"/>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rtl val="0"/>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rtl val="0"/>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rtl val="0"/>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rtl val="0"/>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rtl val="0"/>
              </a:defRPr>
            </a:lvl9pPr>
          </a:lstStyle>
          <a:p>
            <a:endParaRPr/>
          </a:p>
        </p:txBody>
      </p:sp>
      <p:sp>
        <p:nvSpPr>
          <p:cNvPr id="12" name="Shape 1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rtl val="0"/>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rtl val="0"/>
              </a:defRPr>
            </a:lvl9pPr>
          </a:lstStyle>
          <a:p>
            <a:endParaRPr/>
          </a:p>
        </p:txBody>
      </p:sp>
      <p:sp>
        <p:nvSpPr>
          <p:cNvPr id="14" name="Shape 14"/>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tl val="0"/>
              </a:rPr>
              <a:t>‹#›</a:t>
            </a:fld>
            <a:endParaRPr lang="en-US" sz="1200" b="0" i="0" u="none" strike="noStrike" cap="none">
              <a:solidFill>
                <a:srgbClr val="888888"/>
              </a:solidFill>
              <a:latin typeface="Calibri"/>
              <a:ea typeface="Calibri"/>
              <a:cs typeface="Calibri"/>
              <a:sym typeface="Calibri"/>
              <a:rtl val="0"/>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Shape 89"/>
          <p:cNvPicPr preferRelativeResize="0"/>
          <p:nvPr/>
        </p:nvPicPr>
        <p:blipFill rotWithShape="1">
          <a:blip r:embed="rId3">
            <a:alphaModFix/>
          </a:blip>
          <a:srcRect l="11511" t="9712" r="10071" b="2876"/>
          <a:stretch/>
        </p:blipFill>
        <p:spPr>
          <a:xfrm>
            <a:off x="2341502" y="262146"/>
            <a:ext cx="4364096" cy="3243052"/>
          </a:xfrm>
          <a:prstGeom prst="rect">
            <a:avLst/>
          </a:prstGeom>
          <a:noFill/>
          <a:ln>
            <a:noFill/>
          </a:ln>
        </p:spPr>
      </p:pic>
      <p:sp>
        <p:nvSpPr>
          <p:cNvPr id="90" name="Shape 90"/>
          <p:cNvSpPr txBox="1"/>
          <p:nvPr/>
        </p:nvSpPr>
        <p:spPr>
          <a:xfrm>
            <a:off x="175258" y="3781960"/>
            <a:ext cx="8763000" cy="132343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a:solidFill>
                  <a:schemeClr val="dk1"/>
                </a:solidFill>
                <a:latin typeface="Calibri"/>
                <a:ea typeface="Calibri"/>
                <a:cs typeface="Calibri"/>
                <a:sym typeface="Calibri"/>
              </a:rPr>
              <a:t>Final Elimination Tournament</a:t>
            </a:r>
          </a:p>
        </p:txBody>
      </p:sp>
      <p:sp>
        <p:nvSpPr>
          <p:cNvPr id="91" name="Shape 91"/>
          <p:cNvSpPr/>
          <p:nvPr/>
        </p:nvSpPr>
        <p:spPr>
          <a:xfrm>
            <a:off x="2057400" y="5105400"/>
            <a:ext cx="5257799" cy="1077216"/>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3200" dirty="0">
                <a:solidFill>
                  <a:srgbClr val="777777"/>
                </a:solidFill>
                <a:latin typeface="Calibri"/>
                <a:ea typeface="Calibri"/>
                <a:cs typeface="Calibri"/>
                <a:sym typeface="Calibri"/>
              </a:rPr>
              <a:t>6</a:t>
            </a:r>
            <a:r>
              <a:rPr lang="en-US" sz="3200" b="0" i="0" u="none" strike="noStrike" cap="none" baseline="30000" dirty="0" smtClean="0">
                <a:solidFill>
                  <a:srgbClr val="777777"/>
                </a:solidFill>
                <a:latin typeface="Calibri"/>
                <a:ea typeface="Calibri"/>
                <a:cs typeface="Calibri"/>
                <a:sym typeface="Calibri"/>
                <a:rtl val="0"/>
              </a:rPr>
              <a:t>th </a:t>
            </a:r>
            <a:r>
              <a:rPr lang="en-US" sz="3200" b="0" i="0" u="none" strike="noStrike" cap="none" dirty="0">
                <a:solidFill>
                  <a:srgbClr val="777777"/>
                </a:solidFill>
                <a:latin typeface="Calibri"/>
                <a:ea typeface="Calibri"/>
                <a:cs typeface="Calibri"/>
                <a:sym typeface="Calibri"/>
                <a:rtl val="0"/>
              </a:rPr>
              <a:t>Annual WSMA Math Bowl</a:t>
            </a:r>
          </a:p>
          <a:p>
            <a:pPr marL="0" marR="0" lvl="0" indent="0" algn="ctr" rtl="0">
              <a:lnSpc>
                <a:spcPct val="100000"/>
              </a:lnSpc>
              <a:spcBef>
                <a:spcPts val="0"/>
              </a:spcBef>
              <a:spcAft>
                <a:spcPts val="0"/>
              </a:spcAft>
              <a:buClr>
                <a:srgbClr val="777777"/>
              </a:buClr>
              <a:buSzPct val="25000"/>
              <a:buFont typeface="Calibri"/>
              <a:buNone/>
            </a:pPr>
            <a:r>
              <a:rPr lang="en-US" sz="3200" dirty="0">
                <a:solidFill>
                  <a:srgbClr val="777777"/>
                </a:solidFill>
                <a:latin typeface="Calibri"/>
                <a:ea typeface="Calibri"/>
                <a:cs typeface="Calibri"/>
                <a:sym typeface="Calibri"/>
              </a:rPr>
              <a:t>January </a:t>
            </a:r>
            <a:r>
              <a:rPr lang="en-US" sz="3200" dirty="0" smtClean="0">
                <a:solidFill>
                  <a:srgbClr val="777777"/>
                </a:solidFill>
                <a:latin typeface="Calibri"/>
                <a:ea typeface="Calibri"/>
                <a:cs typeface="Calibri"/>
                <a:sym typeface="Calibri"/>
              </a:rPr>
              <a:t>23</a:t>
            </a:r>
            <a:r>
              <a:rPr lang="en-US" sz="3200" baseline="30000" dirty="0" smtClean="0">
                <a:solidFill>
                  <a:srgbClr val="777777"/>
                </a:solidFill>
                <a:latin typeface="Calibri"/>
                <a:ea typeface="Calibri"/>
                <a:cs typeface="Calibri"/>
                <a:sym typeface="Calibri"/>
              </a:rPr>
              <a:t>rd</a:t>
            </a:r>
            <a:r>
              <a:rPr lang="en-US" sz="3200" dirty="0" smtClean="0">
                <a:solidFill>
                  <a:srgbClr val="777777"/>
                </a:solidFill>
                <a:latin typeface="Calibri"/>
                <a:ea typeface="Calibri"/>
                <a:cs typeface="Calibri"/>
                <a:sym typeface="Calibri"/>
              </a:rPr>
              <a:t> </a:t>
            </a:r>
            <a:r>
              <a:rPr lang="en-US" sz="3200" dirty="0">
                <a:solidFill>
                  <a:srgbClr val="777777"/>
                </a:solidFill>
                <a:latin typeface="Calibri"/>
                <a:ea typeface="Calibri"/>
                <a:cs typeface="Calibri"/>
                <a:sym typeface="Calibri"/>
              </a:rPr>
              <a:t>2016</a:t>
            </a:r>
          </a:p>
        </p:txBody>
      </p:sp>
      <p:sp>
        <p:nvSpPr>
          <p:cNvPr id="92" name="Shape 92"/>
          <p:cNvSpPr/>
          <p:nvPr/>
        </p:nvSpPr>
        <p:spPr>
          <a:xfrm>
            <a:off x="190500" y="6210326"/>
            <a:ext cx="8763000" cy="46166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dirty="0">
                <a:solidFill>
                  <a:srgbClr val="777777"/>
                </a:solidFill>
                <a:latin typeface="Calibri"/>
                <a:ea typeface="Calibri"/>
                <a:cs typeface="Calibri"/>
                <a:sym typeface="Calibri"/>
                <a:rtl val="0"/>
              </a:rPr>
              <a:t>This test material is copyright © </a:t>
            </a:r>
            <a:r>
              <a:rPr lang="en-US" sz="1200" b="0" i="0" u="none" strike="noStrike" cap="none" dirty="0" smtClean="0">
                <a:solidFill>
                  <a:srgbClr val="777777"/>
                </a:solidFill>
                <a:latin typeface="Calibri"/>
                <a:ea typeface="Calibri"/>
                <a:cs typeface="Calibri"/>
                <a:sym typeface="Calibri"/>
                <a:rtl val="0"/>
              </a:rPr>
              <a:t>2016 </a:t>
            </a:r>
            <a:r>
              <a:rPr lang="en-US" sz="1200" b="0" i="0" u="none" strike="noStrike" cap="none" dirty="0">
                <a:solidFill>
                  <a:srgbClr val="777777"/>
                </a:solidFill>
                <a:latin typeface="Calibri"/>
                <a:ea typeface="Calibri"/>
                <a:cs typeface="Calibri"/>
                <a:sym typeface="Calibri"/>
                <a:rtl val="0"/>
              </a:rPr>
              <a:t>by 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Shape 97"/>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98" name="Shape 9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1   </a:t>
            </a:r>
          </a:p>
        </p:txBody>
      </p:sp>
      <p:sp>
        <p:nvSpPr>
          <p:cNvPr id="99" name="Shape 99"/>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00" name="Shape 100"/>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p:sp>
        <p:nvSpPr>
          <p:cNvPr id="101" name="Shape 101"/>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a:t>What is the smallest perimeter of a rectangle with area 12 and integer side lengths?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6" name="Shape 106"/>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07" name="Shape 107"/>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2   </a:t>
            </a:r>
          </a:p>
        </p:txBody>
      </p:sp>
      <p:sp>
        <p:nvSpPr>
          <p:cNvPr id="108" name="Shape 10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09" name="Shape 109"/>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p:sp>
        <p:nvSpPr>
          <p:cNvPr id="110" name="Shape 110"/>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a:t>How many different combinations of 4 pencils can you choose from a pile of 3 green pencils, 5 blue pencils and 7 red pencils if the pencils are indistinguishable except for color?</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Shape 115"/>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16" name="Shape 11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3   </a:t>
            </a:r>
          </a:p>
        </p:txBody>
      </p:sp>
      <p:sp>
        <p:nvSpPr>
          <p:cNvPr id="117" name="Shape 117"/>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18" name="Shape 118"/>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mc:AlternateContent xmlns:mc="http://schemas.openxmlformats.org/markup-compatibility/2006" xmlns:a14="http://schemas.microsoft.com/office/drawing/2010/main">
        <mc:Choice Requires="a14">
          <p:sp>
            <p:nvSpPr>
              <p:cNvPr id="119" name="Shape 119"/>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dirty="0" smtClean="0"/>
                  <a:t>If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𝑎</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i="1" smtClean="0">
                            <a:latin typeface="Cambria Math" panose="02040503050406030204" pitchFamily="18" charset="0"/>
                          </a:rPr>
                        </m:ctrlPr>
                      </m:sSupPr>
                      <m:e>
                        <m:r>
                          <a:rPr lang="en-US" b="0" i="1" smtClean="0">
                            <a:latin typeface="Cambria Math" panose="02040503050406030204" pitchFamily="18" charset="0"/>
                          </a:rPr>
                          <m:t>𝑏</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i="1" smtClean="0">
                            <a:latin typeface="Cambria Math" panose="02040503050406030204" pitchFamily="18" charset="0"/>
                          </a:rPr>
                        </m:ctrlPr>
                      </m:sSupPr>
                      <m:e>
                        <m:r>
                          <a:rPr lang="en-US" b="0" i="1" smtClean="0">
                            <a:latin typeface="Cambria Math" panose="02040503050406030204" pitchFamily="18" charset="0"/>
                          </a:rPr>
                          <m:t>𝑐</m:t>
                        </m:r>
                      </m:e>
                      <m:sup>
                        <m:r>
                          <a:rPr lang="en-US" b="0" i="1" smtClean="0">
                            <a:latin typeface="Cambria Math" panose="02040503050406030204" pitchFamily="18" charset="0"/>
                          </a:rPr>
                          <m:t>2</m:t>
                        </m:r>
                      </m:sup>
                    </m:sSup>
                    <m:r>
                      <a:rPr lang="en-US" b="0" i="1" smtClean="0">
                        <a:latin typeface="Cambria Math" panose="02040503050406030204" pitchFamily="18" charset="0"/>
                      </a:rPr>
                      <m:t>=1</m:t>
                    </m:r>
                  </m:oMath>
                </a14:m>
                <a:r>
                  <a:rPr lang="en-US" dirty="0" smtClean="0"/>
                  <a:t> and </a:t>
                </a:r>
                <a14:m>
                  <m:oMath xmlns:m="http://schemas.openxmlformats.org/officeDocument/2006/math">
                    <m:sSup>
                      <m:sSupPr>
                        <m:ctrlPr>
                          <a:rPr lang="en-US" i="1" smtClean="0">
                            <a:latin typeface="Cambria Math" panose="02040503050406030204" pitchFamily="18" charset="0"/>
                          </a:rPr>
                        </m:ctrlPr>
                      </m:sSupPr>
                      <m:e>
                        <m:r>
                          <a:rPr lang="en-US" i="1">
                            <a:latin typeface="Cambria Math" panose="02040503050406030204" pitchFamily="18" charset="0"/>
                          </a:rPr>
                          <m:t>𝑎</m:t>
                        </m:r>
                      </m:e>
                      <m:sup>
                        <m:r>
                          <a:rPr lang="en-US" i="1">
                            <a:latin typeface="Cambria Math" panose="02040503050406030204" pitchFamily="18" charset="0"/>
                          </a:rPr>
                          <m:t>3</m:t>
                        </m:r>
                      </m:sup>
                    </m:sSup>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𝑏</m:t>
                        </m:r>
                      </m:e>
                      <m:sup>
                        <m:r>
                          <a:rPr lang="en-US" i="1">
                            <a:latin typeface="Cambria Math" panose="02040503050406030204" pitchFamily="18" charset="0"/>
                          </a:rPr>
                          <m:t>3</m:t>
                        </m:r>
                      </m:sup>
                    </m:sSup>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𝑐</m:t>
                        </m:r>
                      </m:e>
                      <m:sup>
                        <m:r>
                          <a:rPr lang="en-US" i="1">
                            <a:latin typeface="Cambria Math" panose="02040503050406030204" pitchFamily="18" charset="0"/>
                          </a:rPr>
                          <m:t>3</m:t>
                        </m:r>
                      </m:sup>
                    </m:sSup>
                    <m:r>
                      <a:rPr lang="en-US" i="1">
                        <a:latin typeface="Cambria Math" panose="02040503050406030204" pitchFamily="18" charset="0"/>
                      </a:rPr>
                      <m:t>=1</m:t>
                    </m:r>
                  </m:oMath>
                </a14:m>
                <a:r>
                  <a:rPr lang="en-US" dirty="0" smtClean="0"/>
                  <a:t>, where a, b, and c, are non-negative numbers, then what is the value of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𝑏</m:t>
                    </m:r>
                    <m:r>
                      <a:rPr lang="en-US" b="0" i="1" smtClean="0">
                        <a:latin typeface="Cambria Math" panose="02040503050406030204" pitchFamily="18" charset="0"/>
                      </a:rPr>
                      <m:t>+</m:t>
                    </m:r>
                    <m:r>
                      <a:rPr lang="en-US" b="0" i="1" smtClean="0">
                        <a:latin typeface="Cambria Math" panose="02040503050406030204" pitchFamily="18" charset="0"/>
                      </a:rPr>
                      <m:t>𝑐</m:t>
                    </m:r>
                    <m:r>
                      <a:rPr lang="en-US" b="0" i="1" smtClean="0">
                        <a:latin typeface="Cambria Math" panose="02040503050406030204" pitchFamily="18" charset="0"/>
                      </a:rPr>
                      <m:t>?</m:t>
                    </m:r>
                  </m:oMath>
                </a14:m>
                <a:endParaRPr lang="en-US" dirty="0"/>
              </a:p>
              <a:p>
                <a:pPr marL="0" marR="0" lvl="0" indent="0" algn="l" rtl="0">
                  <a:lnSpc>
                    <a:spcPct val="100000"/>
                  </a:lnSpc>
                  <a:spcBef>
                    <a:spcPts val="0"/>
                  </a:spcBef>
                  <a:spcAft>
                    <a:spcPts val="0"/>
                  </a:spcAft>
                  <a:buClr>
                    <a:schemeClr val="dk1"/>
                  </a:buClr>
                  <a:buSzPct val="25000"/>
                  <a:buFont typeface="Arial"/>
                  <a:buNone/>
                </a:pPr>
                <a:endParaRPr sz="3200" b="0" i="0" u="none" strike="noStrike" cap="none" dirty="0">
                  <a:solidFill>
                    <a:schemeClr val="dk1"/>
                  </a:solidFill>
                  <a:latin typeface="Calibri"/>
                  <a:ea typeface="Calibri"/>
                  <a:cs typeface="Calibri"/>
                  <a:sym typeface="Calibri"/>
                  <a:rtl val="0"/>
                </a:endParaRPr>
              </a:p>
            </p:txBody>
          </p:sp>
        </mc:Choice>
        <mc:Fallback xmlns="">
          <p:sp>
            <p:nvSpPr>
              <p:cNvPr id="119" name="Shape 119"/>
              <p:cNvSpPr txBox="1">
                <a:spLocks noGrp="1" noRot="1" noChangeAspect="1" noMove="1" noResize="1" noEditPoints="1" noAdjustHandles="1" noChangeArrowheads="1" noChangeShapeType="1" noTextEdit="1"/>
              </p:cNvSpPr>
              <p:nvPr>
                <p:ph type="body" idx="1"/>
              </p:nvPr>
            </p:nvSpPr>
            <p:spPr>
              <a:xfrm>
                <a:off x="457200" y="2438400"/>
                <a:ext cx="8229600" cy="3687763"/>
              </a:xfrm>
              <a:prstGeom prst="rect">
                <a:avLst/>
              </a:prstGeom>
              <a:blipFill rotWithShape="0">
                <a:blip r:embed="rId5"/>
                <a:stretch>
                  <a:fillRect l="-1926" t="-1983"/>
                </a:stretch>
              </a:blipFill>
              <a:ln>
                <a:noFill/>
              </a:ln>
            </p:spPr>
            <p:txBody>
              <a:bodyPr/>
              <a:lstStyle/>
              <a:p>
                <a:r>
                  <a:rPr lang="en-US">
                    <a:noFill/>
                  </a:rPr>
                  <a:t> </a:t>
                </a:r>
              </a:p>
            </p:txBody>
          </p:sp>
        </mc:Fallback>
      </mc:AlternateContent>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Shape 124"/>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25" name="Shape 125"/>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4   </a:t>
            </a:r>
          </a:p>
        </p:txBody>
      </p:sp>
      <p:sp>
        <p:nvSpPr>
          <p:cNvPr id="126" name="Shape 12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27" name="Shape 127"/>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p:sp>
        <p:nvSpPr>
          <p:cNvPr id="128" name="Shape 128"/>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0" i="0" u="none" strike="noStrike" cap="none" dirty="0" smtClean="0">
                <a:solidFill>
                  <a:schemeClr val="dk1"/>
                </a:solidFill>
                <a:latin typeface="Calibri"/>
                <a:ea typeface="Calibri"/>
                <a:cs typeface="Calibri"/>
                <a:sym typeface="Calibri"/>
                <a:rtl val="0"/>
              </a:rPr>
              <a:t>If peanuts are sold in packs of 5 or 8, what is the maximum number of peanuts that you cannot buy?</a:t>
            </a:r>
            <a:endParaRPr lang="en-US" sz="3200" b="0" i="0" u="none" strike="noStrike" cap="none" dirty="0">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34" name="Shape 13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5   </a:t>
            </a:r>
          </a:p>
        </p:txBody>
      </p:sp>
      <p:sp>
        <p:nvSpPr>
          <p:cNvPr id="135" name="Shape 135"/>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36" name="Shape 136"/>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mc:AlternateContent xmlns:mc="http://schemas.openxmlformats.org/markup-compatibility/2006" xmlns:a14="http://schemas.microsoft.com/office/drawing/2010/main">
        <mc:Choice Requires="a14">
          <p:sp>
            <p:nvSpPr>
              <p:cNvPr id="137" name="Shape 137"/>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dirty="0" smtClean="0"/>
                  <a:t>If </a:t>
                </a:r>
                <a14:m>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3</m:t>
                        </m:r>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+10</m:t>
                    </m:r>
                    <m:r>
                      <a:rPr lang="en-US" b="0" i="1" smtClean="0">
                        <a:latin typeface="Cambria Math" panose="02040503050406030204" pitchFamily="18" charset="0"/>
                      </a:rPr>
                      <m:t>𝑥</m:t>
                    </m:r>
                    <m:r>
                      <a:rPr lang="en-US" b="0" i="1" smtClean="0">
                        <a:latin typeface="Cambria Math" panose="02040503050406030204" pitchFamily="18" charset="0"/>
                      </a:rPr>
                      <m:t>+6</m:t>
                    </m:r>
                  </m:oMath>
                </a14:m>
                <a:r>
                  <a:rPr lang="en-US" sz="3200" b="0" i="0" u="none" strike="noStrike" cap="none" dirty="0" smtClean="0">
                    <a:solidFill>
                      <a:schemeClr val="dk1"/>
                    </a:solidFill>
                    <a:latin typeface="Calibri"/>
                    <a:ea typeface="Calibri"/>
                    <a:cs typeface="Calibri"/>
                    <a:sym typeface="Calibri"/>
                    <a:rtl val="0"/>
                  </a:rPr>
                  <a:t> and </a:t>
                </a:r>
                <a14:m>
                  <m:oMath xmlns:m="http://schemas.openxmlformats.org/officeDocument/2006/math">
                    <m:r>
                      <a:rPr lang="en-US" sz="3200" b="0" i="1" u="none" strike="noStrike" cap="none" smtClean="0">
                        <a:solidFill>
                          <a:schemeClr val="dk1"/>
                        </a:solidFill>
                        <a:latin typeface="Cambria Math" panose="02040503050406030204" pitchFamily="18" charset="0"/>
                        <a:ea typeface="Calibri"/>
                        <a:cs typeface="Calibri"/>
                        <a:sym typeface="Calibri"/>
                        <a:rtl val="0"/>
                      </a:rPr>
                      <m:t>𝑔</m:t>
                    </m:r>
                    <m:d>
                      <m:dPr>
                        <m:ctrlPr>
                          <a:rPr lang="en-US" sz="3200" b="0" i="1" u="none" strike="noStrike" cap="none" smtClean="0">
                            <a:solidFill>
                              <a:schemeClr val="dk1"/>
                            </a:solidFill>
                            <a:latin typeface="Cambria Math" panose="02040503050406030204" pitchFamily="18" charset="0"/>
                            <a:ea typeface="Calibri"/>
                            <a:cs typeface="Calibri"/>
                            <a:sym typeface="Calibri"/>
                            <a:rtl val="0"/>
                          </a:rPr>
                        </m:ctrlPr>
                      </m:dPr>
                      <m:e>
                        <m:r>
                          <a:rPr lang="en-US" sz="3200" b="0" i="1" u="none" strike="noStrike" cap="none" smtClean="0">
                            <a:solidFill>
                              <a:schemeClr val="dk1"/>
                            </a:solidFill>
                            <a:latin typeface="Cambria Math" panose="02040503050406030204" pitchFamily="18" charset="0"/>
                            <a:ea typeface="Calibri"/>
                            <a:cs typeface="Calibri"/>
                            <a:sym typeface="Calibri"/>
                            <a:rtl val="0"/>
                          </a:rPr>
                          <m:t>𝑥</m:t>
                        </m:r>
                      </m:e>
                    </m:d>
                    <m:r>
                      <a:rPr lang="en-US" sz="3200" b="0" i="1" u="none" strike="noStrike" cap="none" smtClean="0">
                        <a:solidFill>
                          <a:schemeClr val="dk1"/>
                        </a:solidFill>
                        <a:latin typeface="Cambria Math" panose="02040503050406030204" pitchFamily="18" charset="0"/>
                        <a:ea typeface="Calibri"/>
                        <a:cs typeface="Calibri"/>
                        <a:sym typeface="Calibri"/>
                        <a:rtl val="0"/>
                      </a:rPr>
                      <m:t>=</m:t>
                    </m:r>
                    <m:sSup>
                      <m:sSupPr>
                        <m:ctrlPr>
                          <a:rPr lang="en-US" sz="3200" b="0" i="1" u="none" strike="noStrike" cap="none" smtClean="0">
                            <a:solidFill>
                              <a:schemeClr val="dk1"/>
                            </a:solidFill>
                            <a:latin typeface="Cambria Math" panose="02040503050406030204" pitchFamily="18" charset="0"/>
                            <a:sym typeface="Calibri"/>
                            <a:rtl val="0"/>
                          </a:rPr>
                        </m:ctrlPr>
                      </m:sSupPr>
                      <m:e>
                        <m:r>
                          <a:rPr lang="en-US" sz="3200" b="0" i="1" u="none" strike="noStrike" cap="none" smtClean="0">
                            <a:solidFill>
                              <a:schemeClr val="dk1"/>
                            </a:solidFill>
                            <a:latin typeface="Cambria Math" panose="02040503050406030204" pitchFamily="18" charset="0"/>
                            <a:sym typeface="Calibri"/>
                            <a:rtl val="0"/>
                          </a:rPr>
                          <m:t>2</m:t>
                        </m:r>
                        <m:r>
                          <a:rPr lang="en-US" sz="3200" b="0" i="1" u="none" strike="noStrike" cap="none" smtClean="0">
                            <a:solidFill>
                              <a:schemeClr val="dk1"/>
                            </a:solidFill>
                            <a:latin typeface="Cambria Math" panose="02040503050406030204" pitchFamily="18" charset="0"/>
                            <a:sym typeface="Calibri"/>
                            <a:rtl val="0"/>
                          </a:rPr>
                          <m:t>𝑥</m:t>
                        </m:r>
                      </m:e>
                      <m:sup>
                        <m:r>
                          <a:rPr lang="en-US" sz="3200" b="0" i="1" u="none" strike="noStrike" cap="none" smtClean="0">
                            <a:solidFill>
                              <a:schemeClr val="dk1"/>
                            </a:solidFill>
                            <a:latin typeface="Cambria Math" panose="02040503050406030204" pitchFamily="18" charset="0"/>
                            <a:sym typeface="Calibri"/>
                            <a:rtl val="0"/>
                          </a:rPr>
                          <m:t>3</m:t>
                        </m:r>
                      </m:sup>
                    </m:sSup>
                    <m:r>
                      <a:rPr lang="en-US" sz="3200" b="0" i="1" u="none" strike="noStrike" cap="none" smtClean="0">
                        <a:solidFill>
                          <a:schemeClr val="dk1"/>
                        </a:solidFill>
                        <a:latin typeface="Cambria Math" panose="02040503050406030204" pitchFamily="18" charset="0"/>
                        <a:sym typeface="Calibri"/>
                        <a:rtl val="0"/>
                      </a:rPr>
                      <m:t>+</m:t>
                    </m:r>
                    <m:sSup>
                      <m:sSupPr>
                        <m:ctrlPr>
                          <a:rPr lang="en-US" sz="3200" b="0" i="1" u="none" strike="noStrike" cap="none" smtClean="0">
                            <a:solidFill>
                              <a:schemeClr val="dk1"/>
                            </a:solidFill>
                            <a:latin typeface="Cambria Math" panose="02040503050406030204" pitchFamily="18" charset="0"/>
                            <a:sym typeface="Calibri"/>
                            <a:rtl val="0"/>
                          </a:rPr>
                        </m:ctrlPr>
                      </m:sSupPr>
                      <m:e>
                        <m:r>
                          <a:rPr lang="en-US" sz="3200" b="0" i="1" u="none" strike="noStrike" cap="none" smtClean="0">
                            <a:solidFill>
                              <a:schemeClr val="dk1"/>
                            </a:solidFill>
                            <a:latin typeface="Cambria Math" panose="02040503050406030204" pitchFamily="18" charset="0"/>
                            <a:sym typeface="Calibri"/>
                            <a:rtl val="0"/>
                          </a:rPr>
                          <m:t>7</m:t>
                        </m:r>
                        <m:r>
                          <a:rPr lang="en-US" sz="3200" b="0" i="1" u="none" strike="noStrike" cap="none" smtClean="0">
                            <a:solidFill>
                              <a:schemeClr val="dk1"/>
                            </a:solidFill>
                            <a:latin typeface="Cambria Math" panose="02040503050406030204" pitchFamily="18" charset="0"/>
                            <a:sym typeface="Calibri"/>
                            <a:rtl val="0"/>
                          </a:rPr>
                          <m:t>𝑥</m:t>
                        </m:r>
                      </m:e>
                      <m:sup>
                        <m:r>
                          <a:rPr lang="en-US" sz="3200" b="0" i="1" u="none" strike="noStrike" cap="none" smtClean="0">
                            <a:solidFill>
                              <a:schemeClr val="dk1"/>
                            </a:solidFill>
                            <a:latin typeface="Cambria Math" panose="02040503050406030204" pitchFamily="18" charset="0"/>
                            <a:sym typeface="Calibri"/>
                            <a:rtl val="0"/>
                          </a:rPr>
                          <m:t>2</m:t>
                        </m:r>
                      </m:sup>
                    </m:sSup>
                    <m:r>
                      <a:rPr lang="en-US" sz="3200" b="0" i="1" u="none" strike="noStrike" cap="none" smtClean="0">
                        <a:solidFill>
                          <a:schemeClr val="dk1"/>
                        </a:solidFill>
                        <a:latin typeface="Cambria Math" panose="02040503050406030204" pitchFamily="18" charset="0"/>
                        <a:sym typeface="Calibri"/>
                        <a:rtl val="0"/>
                      </a:rPr>
                      <m:t>+4</m:t>
                    </m:r>
                  </m:oMath>
                </a14:m>
                <a:r>
                  <a:rPr lang="en-US" sz="3200" b="0" i="0" u="none" strike="noStrike" cap="none" dirty="0" smtClean="0">
                    <a:solidFill>
                      <a:schemeClr val="dk1"/>
                    </a:solidFill>
                    <a:latin typeface="Calibri"/>
                    <a:ea typeface="Calibri"/>
                    <a:cs typeface="Calibri"/>
                    <a:sym typeface="Calibri"/>
                    <a:rtl val="0"/>
                  </a:rPr>
                  <a:t>, what is f(g(2))?</a:t>
                </a:r>
                <a:endParaRPr lang="en-US" sz="3200" b="0" i="0" u="none" strike="noStrike" cap="none" dirty="0">
                  <a:solidFill>
                    <a:schemeClr val="dk1"/>
                  </a:solidFill>
                  <a:latin typeface="Calibri"/>
                  <a:ea typeface="Calibri"/>
                  <a:cs typeface="Calibri"/>
                  <a:sym typeface="Calibri"/>
                  <a:rtl val="0"/>
                </a:endParaRPr>
              </a:p>
            </p:txBody>
          </p:sp>
        </mc:Choice>
        <mc:Fallback xmlns="">
          <p:sp>
            <p:nvSpPr>
              <p:cNvPr id="137" name="Shape 137"/>
              <p:cNvSpPr txBox="1">
                <a:spLocks noGrp="1" noRot="1" noChangeAspect="1" noMove="1" noResize="1" noEditPoints="1" noAdjustHandles="1" noChangeArrowheads="1" noChangeShapeType="1" noTextEdit="1"/>
              </p:cNvSpPr>
              <p:nvPr>
                <p:ph type="body" idx="1"/>
              </p:nvPr>
            </p:nvSpPr>
            <p:spPr>
              <a:xfrm>
                <a:off x="457200" y="2438400"/>
                <a:ext cx="8229600" cy="3687763"/>
              </a:xfrm>
              <a:prstGeom prst="rect">
                <a:avLst/>
              </a:prstGeom>
              <a:blipFill rotWithShape="0">
                <a:blip r:embed="rId5"/>
                <a:stretch>
                  <a:fillRect l="-1926" t="-1983"/>
                </a:stretch>
              </a:blipFill>
              <a:ln>
                <a:noFill/>
              </a:ln>
            </p:spPr>
            <p:txBody>
              <a:bodyPr/>
              <a:lstStyle/>
              <a:p>
                <a:r>
                  <a:rPr lang="en-US">
                    <a:noFill/>
                  </a:rPr>
                  <a:t> </a:t>
                </a:r>
              </a:p>
            </p:txBody>
          </p:sp>
        </mc:Fallback>
      </mc:AlternateContent>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pic>
        <p:nvPicPr>
          <p:cNvPr id="142" name="Shape 142"/>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43" name="Shape 143"/>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6   </a:t>
            </a:r>
          </a:p>
        </p:txBody>
      </p:sp>
      <p:sp>
        <p:nvSpPr>
          <p:cNvPr id="144" name="Shape 14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45" name="Shape 145"/>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p:sp>
        <p:nvSpPr>
          <p:cNvPr id="146" name="Shape 146"/>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0" i="0" u="none" strike="noStrike" cap="none" dirty="0" smtClean="0">
                <a:solidFill>
                  <a:schemeClr val="dk1"/>
                </a:solidFill>
                <a:latin typeface="Calibri"/>
                <a:ea typeface="Calibri"/>
                <a:cs typeface="Calibri"/>
                <a:sym typeface="Calibri"/>
                <a:rtl val="0"/>
              </a:rPr>
              <a:t>Nine chairs in a row are to be occupied by six students and Professors Sean, Anirudh</a:t>
            </a:r>
            <a:r>
              <a:rPr lang="en-US" dirty="0" smtClean="0"/>
              <a:t>, and Isabel. These three professors arrive before the six students and decide to choose their chairs so that each professor will be between two students. In how many ways can Professors Sean, Anirudh, and Isabel choose their chairs?</a:t>
            </a:r>
            <a:endParaRPr lang="en-US" sz="3200" b="0" i="0" u="none" strike="noStrike" cap="none" dirty="0">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pic>
        <p:nvPicPr>
          <p:cNvPr id="151" name="Shape 151"/>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52" name="Shape 15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tl val="0"/>
              </a:rPr>
              <a:t>Problem 7   </a:t>
            </a:r>
          </a:p>
        </p:txBody>
      </p:sp>
      <p:sp>
        <p:nvSpPr>
          <p:cNvPr id="153" name="Shape 153"/>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54" name="Shape 154"/>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p:sp>
        <p:nvSpPr>
          <p:cNvPr id="155" name="Shape 155"/>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0" i="0" u="none" strike="noStrike" cap="none" dirty="0" smtClean="0">
                <a:solidFill>
                  <a:schemeClr val="dk1"/>
                </a:solidFill>
                <a:latin typeface="Calibri"/>
                <a:ea typeface="Calibri"/>
                <a:cs typeface="Calibri"/>
                <a:sym typeface="Calibri"/>
                <a:rtl val="0"/>
              </a:rPr>
              <a:t>A cone has a height of 8 and a base circumference </a:t>
            </a:r>
            <a:r>
              <a:rPr lang="en-US" sz="3200" b="0" i="0" u="none" strike="noStrike" cap="none" smtClean="0">
                <a:solidFill>
                  <a:schemeClr val="dk1"/>
                </a:solidFill>
                <a:latin typeface="Calibri"/>
                <a:ea typeface="Calibri"/>
                <a:cs typeface="Calibri"/>
                <a:sym typeface="Calibri"/>
                <a:rtl val="0"/>
              </a:rPr>
              <a:t>of </a:t>
            </a:r>
            <a:r>
              <a:rPr lang="en-US" sz="3200" b="0" i="0" u="none" strike="noStrike" cap="none" smtClean="0">
                <a:solidFill>
                  <a:schemeClr val="dk1"/>
                </a:solidFill>
                <a:latin typeface="Calibri"/>
                <a:ea typeface="Calibri"/>
                <a:cs typeface="Calibri"/>
                <a:sym typeface="Calibri"/>
                <a:rtl val="0"/>
              </a:rPr>
              <a:t>12pi. </a:t>
            </a:r>
            <a:r>
              <a:rPr lang="en-US" sz="3200" b="0" i="0" u="none" strike="noStrike" cap="none" dirty="0" smtClean="0">
                <a:solidFill>
                  <a:schemeClr val="dk1"/>
                </a:solidFill>
                <a:latin typeface="Calibri"/>
                <a:ea typeface="Calibri"/>
                <a:cs typeface="Calibri"/>
                <a:sym typeface="Calibri"/>
                <a:rtl val="0"/>
              </a:rPr>
              <a:t>What is its surface area in terms of pi?</a:t>
            </a:r>
            <a:endParaRPr lang="en-US" sz="3200" b="0" i="0" u="none" strike="noStrike" cap="none" dirty="0">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pic>
        <p:nvPicPr>
          <p:cNvPr id="160" name="Shape 160"/>
          <p:cNvPicPr preferRelativeResize="0"/>
          <p:nvPr/>
        </p:nvPicPr>
        <p:blipFill rotWithShape="1">
          <a:blip r:embed="rId3">
            <a:alphaModFix/>
          </a:blip>
          <a:srcRect l="11511" t="9712" r="10071" b="2876"/>
          <a:stretch/>
        </p:blipFill>
        <p:spPr>
          <a:xfrm>
            <a:off x="298920" y="381000"/>
            <a:ext cx="2139477" cy="1589891"/>
          </a:xfrm>
          <a:prstGeom prst="rect">
            <a:avLst/>
          </a:prstGeom>
          <a:noFill/>
          <a:ln>
            <a:noFill/>
          </a:ln>
        </p:spPr>
      </p:pic>
      <p:sp>
        <p:nvSpPr>
          <p:cNvPr id="161" name="Shape 161"/>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4400" b="0" i="0" u="none" strike="noStrike" cap="none" dirty="0" smtClean="0">
                <a:solidFill>
                  <a:schemeClr val="dk1"/>
                </a:solidFill>
                <a:latin typeface="Calibri"/>
                <a:ea typeface="Calibri"/>
                <a:cs typeface="Calibri"/>
                <a:sym typeface="Calibri"/>
                <a:rtl val="0"/>
              </a:rPr>
              <a:t>Extra Question</a:t>
            </a:r>
            <a:endParaRPr lang="en-US" sz="4400" b="0" i="0" u="none" strike="noStrike" cap="none" dirty="0">
              <a:solidFill>
                <a:schemeClr val="dk1"/>
              </a:solidFill>
              <a:latin typeface="Calibri"/>
              <a:ea typeface="Calibri"/>
              <a:cs typeface="Calibri"/>
              <a:sym typeface="Calibri"/>
              <a:rtl val="0"/>
            </a:endParaRPr>
          </a:p>
        </p:txBody>
      </p:sp>
      <p:sp>
        <p:nvSpPr>
          <p:cNvPr id="162" name="Shape 16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777777"/>
              </a:buClr>
              <a:buSzPct val="25000"/>
              <a:buFont typeface="Calibri"/>
              <a:buNone/>
            </a:pPr>
            <a:r>
              <a:rPr lang="en-US" sz="1200" b="0" i="0" u="none" strike="noStrike" cap="none">
                <a:solidFill>
                  <a:srgbClr val="777777"/>
                </a:solidFill>
                <a:latin typeface="Calibri"/>
                <a:ea typeface="Calibri"/>
                <a:cs typeface="Calibri"/>
                <a:sym typeface="Calibri"/>
                <a:rtl val="0"/>
              </a:rPr>
              <a:t>Copyright © 2016 by the Washington Student Math Association</a:t>
            </a:r>
          </a:p>
        </p:txBody>
      </p:sp>
      <p:sp>
        <p:nvSpPr>
          <p:cNvPr id="163" name="Shape 163"/>
          <p:cNvSpPr txBox="1"/>
          <p:nvPr/>
        </p:nvSpPr>
        <p:spPr>
          <a:xfrm>
            <a:off x="3682085" y="3655957"/>
            <a:ext cx="182741" cy="492441"/>
          </a:xfrm>
          <a:prstGeom prst="rect">
            <a:avLst/>
          </a:prstGeom>
          <a:blipFill rotWithShape="1">
            <a:blip r:embed="rId4">
              <a:alphaModFix/>
            </a:blip>
            <a:stretch>
              <a:fillRect/>
            </a:stretch>
          </a:blip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Calibri"/>
              <a:buNone/>
            </a:pPr>
            <a:r>
              <a:rPr lang="en-US" sz="1800" b="0" i="0" u="none" strike="noStrike" cap="none">
                <a:solidFill>
                  <a:srgbClr val="000000"/>
                </a:solidFill>
                <a:latin typeface="Calibri"/>
                <a:ea typeface="Calibri"/>
                <a:cs typeface="Calibri"/>
                <a:sym typeface="Calibri"/>
                <a:rtl val="0"/>
              </a:rPr>
              <a:t> </a:t>
            </a:r>
          </a:p>
        </p:txBody>
      </p:sp>
      <p:sp>
        <p:nvSpPr>
          <p:cNvPr id="164" name="Shape 164"/>
          <p:cNvSpPr txBox="1">
            <a:spLocks noGrp="1"/>
          </p:cNvSpPr>
          <p:nvPr>
            <p:ph type="body" idx="1"/>
          </p:nvPr>
        </p:nvSpPr>
        <p:spPr>
          <a:xfrm>
            <a:off x="457200" y="2438400"/>
            <a:ext cx="8229600" cy="36877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0" i="0" u="none" strike="noStrike" cap="none" dirty="0" smtClean="0">
                <a:solidFill>
                  <a:schemeClr val="dk1"/>
                </a:solidFill>
                <a:latin typeface="Calibri"/>
                <a:ea typeface="Calibri"/>
                <a:cs typeface="Calibri"/>
                <a:sym typeface="Calibri"/>
                <a:rtl val="0"/>
              </a:rPr>
              <a:t>A store prices an item in dollars and cents so that when 4% sales tax is added, no rounding is necessary because the result is exactly n dollars where n is a positive integer. </a:t>
            </a:r>
            <a:r>
              <a:rPr lang="en-US" dirty="0" smtClean="0"/>
              <a:t>What is the smallest value of n?</a:t>
            </a:r>
            <a:endParaRPr lang="en-US" sz="3200" b="0" i="0" u="none" strike="noStrike" cap="none" dirty="0">
              <a:solidFill>
                <a:schemeClr val="dk1"/>
              </a:solidFill>
              <a:latin typeface="Calibri"/>
              <a:ea typeface="Calibri"/>
              <a:cs typeface="Calibri"/>
              <a:sym typeface="Calibri"/>
              <a:rtl val="0"/>
            </a:endParaRP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342</Words>
  <Application>Microsoft Office PowerPoint</Application>
  <PresentationFormat>On-screen Show (4:3)</PresentationFormat>
  <Paragraphs>37</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 Math</vt:lpstr>
      <vt:lpstr>Office Theme</vt:lpstr>
      <vt:lpstr>PowerPoint Presentation</vt:lpstr>
      <vt:lpstr>Problem 1   </vt:lpstr>
      <vt:lpstr>Problem 2   </vt:lpstr>
      <vt:lpstr>Problem 3   </vt:lpstr>
      <vt:lpstr>Problem 4   </vt:lpstr>
      <vt:lpstr>Problem 5   </vt:lpstr>
      <vt:lpstr>Problem 6   </vt:lpstr>
      <vt:lpstr>Problem 7   </vt:lpstr>
      <vt:lpstr>Extra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 Ryan (Student)</dc:creator>
  <cp:lastModifiedBy>Sean Yu</cp:lastModifiedBy>
  <cp:revision>7</cp:revision>
  <dcterms:modified xsi:type="dcterms:W3CDTF">2016-01-22T22:23:31Z</dcterms:modified>
</cp:coreProperties>
</file>