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1363"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91425" rIns="91425" bIns="91425" anchor="b" anchorCtr="0"/>
          <a:lstStyle>
            <a:lvl1pPr marL="0" marR="0" indent="0" algn="r"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Tree>
    <p:extLst>
      <p:ext uri="{BB962C8B-B14F-4D97-AF65-F5344CB8AC3E}">
        <p14:creationId xmlns:p14="http://schemas.microsoft.com/office/powerpoint/2010/main" val="142557166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90" name="Shape 9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endParaRPr/>
          </a:p>
        </p:txBody>
      </p:sp>
      <p:sp>
        <p:nvSpPr>
          <p:cNvPr id="91" name="Shape 9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137451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82306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07" name="Shape 1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99446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7323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23" name="Shape 1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7195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31" name="Shape 1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0681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39" name="Shape 1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09473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47" name="Shape 1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61260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55" name="Shape 1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2124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16" name="Shape 1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Calibri"/>
              <a:buNone/>
              <a:defRPr/>
            </a:lvl1pPr>
            <a:lvl2pPr marL="457200" marR="0" indent="0" algn="ctr" rtl="0">
              <a:spcBef>
                <a:spcPts val="560"/>
              </a:spcBef>
              <a:buClr>
                <a:srgbClr val="888888"/>
              </a:buClr>
              <a:buFont typeface="Calibri"/>
              <a:buNone/>
              <a:defRPr/>
            </a:lvl2pPr>
            <a:lvl3pPr marL="914400" marR="0" indent="0" algn="ctr" rtl="0">
              <a:spcBef>
                <a:spcPts val="480"/>
              </a:spcBef>
              <a:buClr>
                <a:srgbClr val="888888"/>
              </a:buClr>
              <a:buFont typeface="Calibri"/>
              <a:buNone/>
              <a:defRPr/>
            </a:lvl3pPr>
            <a:lvl4pPr marL="1371600" marR="0" indent="0" algn="ctr" rtl="0">
              <a:spcBef>
                <a:spcPts val="400"/>
              </a:spcBef>
              <a:buClr>
                <a:srgbClr val="888888"/>
              </a:buClr>
              <a:buFont typeface="Calibri"/>
              <a:buNone/>
              <a:defRPr/>
            </a:lvl4pPr>
            <a:lvl5pPr marL="1828800" marR="0" indent="0" algn="ctr" rtl="0">
              <a:spcBef>
                <a:spcPts val="400"/>
              </a:spcBef>
              <a:buClr>
                <a:srgbClr val="888888"/>
              </a:buClr>
              <a:buFont typeface="Calibri"/>
              <a:buNone/>
              <a:defRPr/>
            </a:lvl5pPr>
            <a:lvl6pPr marL="2286000" marR="0" indent="0" algn="ctr" rtl="0">
              <a:spcBef>
                <a:spcPts val="400"/>
              </a:spcBef>
              <a:buClr>
                <a:srgbClr val="888888"/>
              </a:buClr>
              <a:buFont typeface="Calibri"/>
              <a:buNone/>
              <a:defRPr/>
            </a:lvl6pPr>
            <a:lvl7pPr marL="2743200" marR="0" indent="0" algn="ctr" rtl="0">
              <a:spcBef>
                <a:spcPts val="400"/>
              </a:spcBef>
              <a:buClr>
                <a:srgbClr val="888888"/>
              </a:buClr>
              <a:buFont typeface="Calibri"/>
              <a:buNone/>
              <a:defRPr/>
            </a:lvl7pPr>
            <a:lvl8pPr marL="3200400" marR="0" indent="0" algn="ctr" rtl="0">
              <a:spcBef>
                <a:spcPts val="400"/>
              </a:spcBef>
              <a:buClr>
                <a:srgbClr val="888888"/>
              </a:buClr>
              <a:buFont typeface="Calibri"/>
              <a:buNone/>
              <a:defRPr/>
            </a:lvl8pPr>
            <a:lvl9pPr marL="3657600" marR="0" indent="0" algn="ctr" rtl="0">
              <a:spcBef>
                <a:spcPts val="400"/>
              </a:spcBef>
              <a:buClr>
                <a:srgbClr val="888888"/>
              </a:buClr>
              <a:buFont typeface="Calibri"/>
              <a:buNone/>
              <a:defRPr/>
            </a:lvl9pPr>
          </a:lstStyle>
          <a:p>
            <a:endParaRPr/>
          </a:p>
        </p:txBody>
      </p:sp>
      <p:sp>
        <p:nvSpPr>
          <p:cNvPr id="17" name="Shape 1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8" name="Shape 1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9" name="Shape 1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3" name="Shape 73"/>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74" name="Shape 7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75" name="Shape 7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76" name="Shape 7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9" name="Shape 79"/>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80" name="Shape 8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81" name="Shape 8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82" name="Shape 8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2" name="Shape 22"/>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23" name="Shape 2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4" name="Shape 2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5" name="Shape 25"/>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8" name="Shape 28"/>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Clr>
                <a:srgbClr val="888888"/>
              </a:buClr>
              <a:buFont typeface="Calibri"/>
              <a:buNone/>
              <a:defRPr/>
            </a:lvl1pPr>
            <a:lvl2pPr marL="457200" indent="0" rtl="0">
              <a:buClr>
                <a:srgbClr val="888888"/>
              </a:buClr>
              <a:buFont typeface="Calibri"/>
              <a:buNone/>
              <a:defRPr/>
            </a:lvl2pPr>
            <a:lvl3pPr marL="914400" indent="0" rtl="0">
              <a:buClr>
                <a:srgbClr val="888888"/>
              </a:buClr>
              <a:buFont typeface="Calibri"/>
              <a:buNone/>
              <a:defRPr/>
            </a:lvl3pPr>
            <a:lvl4pPr marL="1371600" indent="0" rtl="0">
              <a:buClr>
                <a:srgbClr val="888888"/>
              </a:buClr>
              <a:buFont typeface="Calibri"/>
              <a:buNone/>
              <a:defRPr/>
            </a:lvl4pPr>
            <a:lvl5pPr marL="1828800" indent="0" rtl="0">
              <a:buClr>
                <a:srgbClr val="888888"/>
              </a:buClr>
              <a:buFont typeface="Calibri"/>
              <a:buNone/>
              <a:defRPr/>
            </a:lvl5pPr>
            <a:lvl6pPr marL="2286000" indent="0" rtl="0">
              <a:buClr>
                <a:srgbClr val="888888"/>
              </a:buClr>
              <a:buFont typeface="Calibri"/>
              <a:buNone/>
              <a:defRPr/>
            </a:lvl6pPr>
            <a:lvl7pPr marL="2743200" indent="0" rtl="0">
              <a:buClr>
                <a:srgbClr val="888888"/>
              </a:buClr>
              <a:buFont typeface="Calibri"/>
              <a:buNone/>
              <a:defRPr/>
            </a:lvl7pPr>
            <a:lvl8pPr marL="3200400" indent="0" rtl="0">
              <a:buClr>
                <a:srgbClr val="888888"/>
              </a:buClr>
              <a:buFont typeface="Calibri"/>
              <a:buNone/>
              <a:defRPr/>
            </a:lvl8pPr>
            <a:lvl9pPr marL="3657600" indent="0" rtl="0">
              <a:buClr>
                <a:srgbClr val="888888"/>
              </a:buClr>
              <a:buFont typeface="Calibri"/>
              <a:buNone/>
              <a:defRPr/>
            </a:lvl9pPr>
          </a:lstStyle>
          <a:p>
            <a:endParaRPr/>
          </a:p>
        </p:txBody>
      </p:sp>
      <p:sp>
        <p:nvSpPr>
          <p:cNvPr id="29" name="Shape 2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0" name="Shape 3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1" name="Shape 31"/>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4" name="Shape 34"/>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5" name="Shape 35"/>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6" name="Shape 3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7" name="Shape 3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8" name="Shape 3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1" name="Shape 41"/>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Calibri"/>
              <a:buNone/>
              <a:defRPr/>
            </a:lvl1pPr>
            <a:lvl2pPr marL="457200" indent="0" rtl="0">
              <a:buFont typeface="Calibri"/>
              <a:buNone/>
              <a:defRPr/>
            </a:lvl2pPr>
            <a:lvl3pPr marL="914400" indent="0" rtl="0">
              <a:buFont typeface="Calibri"/>
              <a:buNone/>
              <a:defRPr/>
            </a:lvl3pPr>
            <a:lvl4pPr marL="1371600" indent="0" rtl="0">
              <a:buFont typeface="Calibri"/>
              <a:buNone/>
              <a:defRPr/>
            </a:lvl4pPr>
            <a:lvl5pPr marL="1828800" indent="0" rtl="0">
              <a:buFont typeface="Calibri"/>
              <a:buNone/>
              <a:defRPr/>
            </a:lvl5pPr>
            <a:lvl6pPr marL="2286000" indent="0" rtl="0">
              <a:buFont typeface="Calibri"/>
              <a:buNone/>
              <a:defRPr/>
            </a:lvl6pPr>
            <a:lvl7pPr marL="2743200" indent="0" rtl="0">
              <a:buFont typeface="Calibri"/>
              <a:buNone/>
              <a:defRPr/>
            </a:lvl7pPr>
            <a:lvl8pPr marL="3200400" indent="0" rtl="0">
              <a:buFont typeface="Calibri"/>
              <a:buNone/>
              <a:defRPr/>
            </a:lvl8pPr>
            <a:lvl9pPr marL="3657600" indent="0" rtl="0">
              <a:buFont typeface="Calibri"/>
              <a:buNone/>
              <a:defRPr/>
            </a:lvl9pPr>
          </a:lstStyle>
          <a:p>
            <a:endParaRPr/>
          </a:p>
        </p:txBody>
      </p:sp>
      <p:sp>
        <p:nvSpPr>
          <p:cNvPr id="42" name="Shape 42"/>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3" name="Shape 43"/>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buFont typeface="Calibri"/>
              <a:buNone/>
              <a:defRPr/>
            </a:lvl1pPr>
            <a:lvl2pPr marL="457200" indent="0" rtl="0">
              <a:buFont typeface="Calibri"/>
              <a:buNone/>
              <a:defRPr/>
            </a:lvl2pPr>
            <a:lvl3pPr marL="914400" indent="0" rtl="0">
              <a:buFont typeface="Calibri"/>
              <a:buNone/>
              <a:defRPr/>
            </a:lvl3pPr>
            <a:lvl4pPr marL="1371600" indent="0" rtl="0">
              <a:buFont typeface="Calibri"/>
              <a:buNone/>
              <a:defRPr/>
            </a:lvl4pPr>
            <a:lvl5pPr marL="1828800" indent="0" rtl="0">
              <a:buFont typeface="Calibri"/>
              <a:buNone/>
              <a:defRPr/>
            </a:lvl5pPr>
            <a:lvl6pPr marL="2286000" indent="0" rtl="0">
              <a:buFont typeface="Calibri"/>
              <a:buNone/>
              <a:defRPr/>
            </a:lvl6pPr>
            <a:lvl7pPr marL="2743200" indent="0" rtl="0">
              <a:buFont typeface="Calibri"/>
              <a:buNone/>
              <a:defRPr/>
            </a:lvl7pPr>
            <a:lvl8pPr marL="3200400" indent="0" rtl="0">
              <a:buFont typeface="Calibri"/>
              <a:buNone/>
              <a:defRPr/>
            </a:lvl8pPr>
            <a:lvl9pPr marL="3657600" indent="0" rtl="0">
              <a:buFont typeface="Calibri"/>
              <a:buNone/>
              <a:defRPr/>
            </a:lvl9pPr>
          </a:lstStyle>
          <a:p>
            <a:endParaRPr/>
          </a:p>
        </p:txBody>
      </p:sp>
      <p:sp>
        <p:nvSpPr>
          <p:cNvPr id="44" name="Shape 44"/>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5" name="Shape 4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46" name="Shape 4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47" name="Shape 47"/>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0" name="Shape 5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1" name="Shape 5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2" name="Shape 5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5" name="Shape 5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6" name="Shape 5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9" name="Shape 5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0" name="Shape 6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Calibri"/>
              <a:buNone/>
              <a:defRPr/>
            </a:lvl1pPr>
            <a:lvl2pPr marL="457200" indent="0" rtl="0">
              <a:buFont typeface="Calibri"/>
              <a:buNone/>
              <a:defRPr/>
            </a:lvl2pPr>
            <a:lvl3pPr marL="914400" indent="0" rtl="0">
              <a:buFont typeface="Calibri"/>
              <a:buNone/>
              <a:defRPr/>
            </a:lvl3pPr>
            <a:lvl4pPr marL="1371600" indent="0" rtl="0">
              <a:buFont typeface="Calibri"/>
              <a:buNone/>
              <a:defRPr/>
            </a:lvl4pPr>
            <a:lvl5pPr marL="1828800" indent="0" rtl="0">
              <a:buFont typeface="Calibri"/>
              <a:buNone/>
              <a:defRPr/>
            </a:lvl5pPr>
            <a:lvl6pPr marL="2286000" indent="0" rtl="0">
              <a:buFont typeface="Calibri"/>
              <a:buNone/>
              <a:defRPr/>
            </a:lvl6pPr>
            <a:lvl7pPr marL="2743200" indent="0" rtl="0">
              <a:buFont typeface="Calibri"/>
              <a:buNone/>
              <a:defRPr/>
            </a:lvl7pPr>
            <a:lvl8pPr marL="3200400" indent="0" rtl="0">
              <a:buFont typeface="Calibri"/>
              <a:buNone/>
              <a:defRPr/>
            </a:lvl8pPr>
            <a:lvl9pPr marL="3657600" indent="0" rtl="0">
              <a:buFont typeface="Calibri"/>
              <a:buNone/>
              <a:defRPr/>
            </a:lvl9pPr>
          </a:lstStyle>
          <a:p>
            <a:endParaRPr/>
          </a:p>
        </p:txBody>
      </p:sp>
      <p:sp>
        <p:nvSpPr>
          <p:cNvPr id="61" name="Shape 6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62" name="Shape 6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63" name="Shape 6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6" name="Shape 66"/>
          <p:cNvSpPr>
            <a:spLocks noGrp="1"/>
          </p:cNvSpPr>
          <p:nvPr>
            <p:ph type="pic" idx="2"/>
          </p:nvPr>
        </p:nvSpPr>
        <p:spPr>
          <a:xfrm>
            <a:off x="1792288" y="612775"/>
            <a:ext cx="5486399" cy="4114800"/>
          </a:xfrm>
          <a:prstGeom prst="rect">
            <a:avLst/>
          </a:prstGeom>
          <a:noFill/>
          <a:ln>
            <a:noFill/>
          </a:ln>
        </p:spPr>
      </p:sp>
      <p:sp>
        <p:nvSpPr>
          <p:cNvPr id="67" name="Shape 67"/>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Calibri"/>
              <a:buNone/>
              <a:defRPr/>
            </a:lvl1pPr>
            <a:lvl2pPr marL="457200" indent="0" rtl="0">
              <a:buFont typeface="Calibri"/>
              <a:buNone/>
              <a:defRPr/>
            </a:lvl2pPr>
            <a:lvl3pPr marL="914400" indent="0" rtl="0">
              <a:buFont typeface="Calibri"/>
              <a:buNone/>
              <a:defRPr/>
            </a:lvl3pPr>
            <a:lvl4pPr marL="1371600" indent="0" rtl="0">
              <a:buFont typeface="Calibri"/>
              <a:buNone/>
              <a:defRPr/>
            </a:lvl4pPr>
            <a:lvl5pPr marL="1828800" indent="0" rtl="0">
              <a:buFont typeface="Calibri"/>
              <a:buNone/>
              <a:defRPr/>
            </a:lvl5pPr>
            <a:lvl6pPr marL="2286000" indent="0" rtl="0">
              <a:buFont typeface="Calibri"/>
              <a:buNone/>
              <a:defRPr/>
            </a:lvl6pPr>
            <a:lvl7pPr marL="2743200" indent="0" rtl="0">
              <a:buFont typeface="Calibri"/>
              <a:buNone/>
              <a:defRPr/>
            </a:lvl7pPr>
            <a:lvl8pPr marL="3200400" indent="0" rtl="0">
              <a:buFont typeface="Calibri"/>
              <a:buNone/>
              <a:defRPr/>
            </a:lvl8pPr>
            <a:lvl9pPr marL="3657600" indent="0" rtl="0">
              <a:buFont typeface="Calibri"/>
              <a:buNone/>
              <a:defRPr/>
            </a:lvl9pPr>
          </a:lstStyle>
          <a:p>
            <a:endParaRPr/>
          </a:p>
        </p:txBody>
      </p:sp>
      <p:sp>
        <p:nvSpPr>
          <p:cNvPr id="68" name="Shape 6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69" name="Shape 6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70" name="Shape 70"/>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10" name="Shape 10"/>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Calibri"/>
              <a:buChar char="•"/>
              <a:defRPr/>
            </a:lvl1pPr>
            <a:lvl2pPr marL="742950" marR="0" indent="-107950" algn="l" rtl="0">
              <a:spcBef>
                <a:spcPts val="560"/>
              </a:spcBef>
              <a:buClr>
                <a:schemeClr val="dk1"/>
              </a:buClr>
              <a:buFont typeface="Calibri"/>
              <a:buChar char="–"/>
              <a:defRPr/>
            </a:lvl2pPr>
            <a:lvl3pPr marL="1143000" marR="0" indent="-76200" algn="l" rtl="0">
              <a:spcBef>
                <a:spcPts val="480"/>
              </a:spcBef>
              <a:buClr>
                <a:schemeClr val="dk1"/>
              </a:buClr>
              <a:buFont typeface="Calibri"/>
              <a:buChar char="•"/>
              <a:defRPr/>
            </a:lvl3pPr>
            <a:lvl4pPr marL="1600200" marR="0" indent="-101600" algn="l" rtl="0">
              <a:spcBef>
                <a:spcPts val="400"/>
              </a:spcBef>
              <a:buClr>
                <a:schemeClr val="dk1"/>
              </a:buClr>
              <a:buFont typeface="Calibri"/>
              <a:buChar char="–"/>
              <a:defRPr/>
            </a:lvl4pPr>
            <a:lvl5pPr marL="2057400" marR="0" indent="-101600" algn="l" rtl="0">
              <a:spcBef>
                <a:spcPts val="400"/>
              </a:spcBef>
              <a:buClr>
                <a:schemeClr val="dk1"/>
              </a:buClr>
              <a:buFont typeface="Calibri"/>
              <a:buChar char="»"/>
              <a:defRPr/>
            </a:lvl5pPr>
            <a:lvl6pPr marL="2514600" marR="0" indent="-101600" algn="l" rtl="0">
              <a:spcBef>
                <a:spcPts val="400"/>
              </a:spcBef>
              <a:buClr>
                <a:schemeClr val="dk1"/>
              </a:buClr>
              <a:buFont typeface="Calibri"/>
              <a:buChar char="•"/>
              <a:defRPr/>
            </a:lvl6pPr>
            <a:lvl7pPr marL="2971800" marR="0" indent="-101600" algn="l" rtl="0">
              <a:spcBef>
                <a:spcPts val="400"/>
              </a:spcBef>
              <a:buClr>
                <a:schemeClr val="dk1"/>
              </a:buClr>
              <a:buFont typeface="Calibri"/>
              <a:buChar char="•"/>
              <a:defRPr/>
            </a:lvl7pPr>
            <a:lvl8pPr marL="3429000" marR="0" indent="-101600" algn="l" rtl="0">
              <a:spcBef>
                <a:spcPts val="400"/>
              </a:spcBef>
              <a:buClr>
                <a:schemeClr val="dk1"/>
              </a:buClr>
              <a:buFont typeface="Calibri"/>
              <a:buChar char="•"/>
              <a:defRPr/>
            </a:lvl8pPr>
            <a:lvl9pPr marL="3886200" marR="0" indent="-101600" algn="l" rtl="0">
              <a:spcBef>
                <a:spcPts val="400"/>
              </a:spcBef>
              <a:buClr>
                <a:schemeClr val="dk1"/>
              </a:buClr>
              <a:buFont typeface="Calibri"/>
              <a:buChar char="•"/>
              <a:defRPr/>
            </a:lvl9pPr>
          </a:lstStyle>
          <a:p>
            <a:endParaRPr/>
          </a:p>
        </p:txBody>
      </p:sp>
      <p:sp>
        <p:nvSpPr>
          <p:cNvPr id="11" name="Shape 1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2" name="Shape 1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3" name="Shape 1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Shape 84"/>
          <p:cNvPicPr preferRelativeResize="0"/>
          <p:nvPr/>
        </p:nvPicPr>
        <p:blipFill rotWithShape="1">
          <a:blip r:embed="rId3"/>
          <a:srcRect l="11511" t="9712" r="10071" b="2877"/>
          <a:stretch/>
        </p:blipFill>
        <p:spPr>
          <a:xfrm>
            <a:off x="2341503" y="262147"/>
            <a:ext cx="4364096" cy="3243052"/>
          </a:xfrm>
          <a:prstGeom prst="rect">
            <a:avLst/>
          </a:prstGeom>
          <a:noFill/>
          <a:ln>
            <a:noFill/>
          </a:ln>
        </p:spPr>
      </p:pic>
      <p:sp>
        <p:nvSpPr>
          <p:cNvPr id="85" name="Shape 85"/>
          <p:cNvSpPr txBox="1"/>
          <p:nvPr/>
        </p:nvSpPr>
        <p:spPr>
          <a:xfrm>
            <a:off x="190500" y="3889683"/>
            <a:ext cx="8763000" cy="1754325"/>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600" b="0" i="0" u="none" strike="noStrike" cap="none" baseline="0" dirty="0" smtClean="0">
                <a:solidFill>
                  <a:schemeClr val="dk1"/>
                </a:solidFill>
                <a:latin typeface="Calibri"/>
                <a:ea typeface="Calibri"/>
                <a:cs typeface="Calibri"/>
                <a:sym typeface="Calibri"/>
              </a:rPr>
              <a:t>Elimination </a:t>
            </a:r>
            <a:r>
              <a:rPr lang="en-US" sz="3600" b="0" i="0" u="none" strike="noStrike" cap="none" baseline="0" dirty="0">
                <a:solidFill>
                  <a:schemeClr val="dk1"/>
                </a:solidFill>
                <a:latin typeface="Calibri"/>
                <a:ea typeface="Calibri"/>
                <a:cs typeface="Calibri"/>
                <a:sym typeface="Calibri"/>
              </a:rPr>
              <a:t>Tournament</a:t>
            </a:r>
          </a:p>
          <a:p>
            <a:pPr marL="0" marR="0" lvl="0" indent="0" algn="ctr" rtl="0">
              <a:buSzPct val="25000"/>
              <a:buNone/>
            </a:pPr>
            <a:r>
              <a:rPr lang="en-US" sz="3600" b="0" i="0" u="none" strike="noStrike" cap="none" baseline="0" dirty="0">
                <a:solidFill>
                  <a:schemeClr val="dk1"/>
                </a:solidFill>
                <a:latin typeface="Calibri"/>
                <a:ea typeface="Calibri"/>
                <a:cs typeface="Calibri"/>
                <a:sym typeface="Calibri"/>
              </a:rPr>
              <a:t>Round </a:t>
            </a:r>
            <a:r>
              <a:rPr lang="en-US" sz="3600" dirty="0">
                <a:solidFill>
                  <a:schemeClr val="dk1"/>
                </a:solidFill>
                <a:latin typeface="Calibri"/>
                <a:ea typeface="Calibri"/>
                <a:cs typeface="Calibri"/>
                <a:sym typeface="Calibri"/>
              </a:rPr>
              <a:t>5</a:t>
            </a:r>
            <a:endParaRPr lang="en-US" sz="3600" b="0" i="0" u="none" strike="noStrike" cap="none" baseline="0" dirty="0">
              <a:solidFill>
                <a:schemeClr val="dk1"/>
              </a:solidFill>
              <a:latin typeface="Calibri"/>
              <a:ea typeface="Calibri"/>
              <a:cs typeface="Calibri"/>
              <a:sym typeface="Calibri"/>
            </a:endParaRPr>
          </a:p>
        </p:txBody>
      </p:sp>
      <p:sp>
        <p:nvSpPr>
          <p:cNvPr id="86" name="Shape 86"/>
          <p:cNvSpPr/>
          <p:nvPr/>
        </p:nvSpPr>
        <p:spPr>
          <a:xfrm>
            <a:off x="2057400" y="5105400"/>
            <a:ext cx="5257799" cy="1077217"/>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200" dirty="0">
                <a:solidFill>
                  <a:srgbClr val="777777"/>
                </a:solidFill>
                <a:latin typeface="Calibri"/>
                <a:ea typeface="Calibri"/>
                <a:cs typeface="Calibri"/>
                <a:sym typeface="Calibri"/>
              </a:rPr>
              <a:t>6</a:t>
            </a:r>
            <a:r>
              <a:rPr lang="en-US" sz="3200" b="0" i="0" u="none" strike="noStrike" cap="none" baseline="30000" dirty="0" smtClean="0">
                <a:solidFill>
                  <a:srgbClr val="777777"/>
                </a:solidFill>
                <a:latin typeface="Calibri"/>
                <a:ea typeface="Calibri"/>
                <a:cs typeface="Calibri"/>
                <a:sym typeface="Calibri"/>
              </a:rPr>
              <a:t>th </a:t>
            </a:r>
            <a:r>
              <a:rPr lang="en-US" sz="3200" b="0" i="0" u="none" strike="noStrike" cap="none" baseline="0" dirty="0">
                <a:solidFill>
                  <a:srgbClr val="777777"/>
                </a:solidFill>
                <a:latin typeface="Calibri"/>
                <a:ea typeface="Calibri"/>
                <a:cs typeface="Calibri"/>
                <a:sym typeface="Calibri"/>
              </a:rPr>
              <a:t>Annual WSMA Math Bowl</a:t>
            </a:r>
          </a:p>
          <a:p>
            <a:pPr marL="0" marR="0" lvl="0" indent="0" algn="ctr" rtl="0">
              <a:buSzPct val="25000"/>
              <a:buNone/>
            </a:pPr>
            <a:r>
              <a:rPr lang="en-US" sz="3200" b="0" i="0" u="none" strike="noStrike" cap="none" baseline="0" dirty="0" smtClean="0">
                <a:solidFill>
                  <a:srgbClr val="777777"/>
                </a:solidFill>
                <a:latin typeface="Calibri"/>
                <a:ea typeface="Calibri"/>
                <a:cs typeface="Calibri"/>
                <a:sym typeface="Calibri"/>
              </a:rPr>
              <a:t>January 23</a:t>
            </a:r>
            <a:r>
              <a:rPr lang="en-US" sz="3200" b="0" i="0" u="none" strike="noStrike" cap="none" baseline="30000" dirty="0" smtClean="0">
                <a:solidFill>
                  <a:srgbClr val="777777"/>
                </a:solidFill>
                <a:latin typeface="Calibri"/>
                <a:ea typeface="Calibri"/>
                <a:cs typeface="Calibri"/>
                <a:sym typeface="Calibri"/>
              </a:rPr>
              <a:t>rd</a:t>
            </a:r>
            <a:r>
              <a:rPr lang="en-US" sz="3200" b="0" i="0" u="none" strike="noStrike" cap="none" baseline="0" dirty="0" smtClean="0">
                <a:solidFill>
                  <a:srgbClr val="777777"/>
                </a:solidFill>
                <a:latin typeface="Calibri"/>
                <a:ea typeface="Calibri"/>
                <a:cs typeface="Calibri"/>
                <a:sym typeface="Calibri"/>
              </a:rPr>
              <a:t>, 2016</a:t>
            </a:r>
            <a:endParaRPr lang="en-US" sz="3200" b="0" i="0" u="none" strike="noStrike" cap="none" baseline="0" dirty="0">
              <a:solidFill>
                <a:srgbClr val="777777"/>
              </a:solidFill>
              <a:latin typeface="Calibri"/>
              <a:ea typeface="Calibri"/>
              <a:cs typeface="Calibri"/>
              <a:sym typeface="Calibri"/>
            </a:endParaRPr>
          </a:p>
        </p:txBody>
      </p:sp>
      <p:sp>
        <p:nvSpPr>
          <p:cNvPr id="87" name="Shape 87"/>
          <p:cNvSpPr/>
          <p:nvPr/>
        </p:nvSpPr>
        <p:spPr>
          <a:xfrm>
            <a:off x="190500" y="6210326"/>
            <a:ext cx="8763000" cy="46166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This test material is copyright © </a:t>
            </a:r>
            <a:r>
              <a:rPr lang="en-US" sz="1200" b="0" i="0" u="none" strike="noStrike" cap="none" baseline="0" dirty="0" smtClean="0">
                <a:solidFill>
                  <a:srgbClr val="777777"/>
                </a:solidFill>
                <a:latin typeface="Calibri"/>
                <a:ea typeface="Calibri"/>
                <a:cs typeface="Calibri"/>
                <a:sym typeface="Calibri"/>
              </a:rPr>
              <a:t>2016</a:t>
            </a:r>
            <a:r>
              <a:rPr lang="en-US" sz="1200" b="0" i="0" u="none" strike="noStrike" cap="none" dirty="0" smtClean="0">
                <a:solidFill>
                  <a:srgbClr val="777777"/>
                </a:solidFill>
                <a:latin typeface="Calibri"/>
                <a:ea typeface="Calibri"/>
                <a:cs typeface="Calibri"/>
                <a:sym typeface="Calibri"/>
              </a:rPr>
              <a:t> </a:t>
            </a:r>
            <a:r>
              <a:rPr lang="en-US" sz="1200" b="0" i="0" u="none" strike="noStrike" cap="none" baseline="0" dirty="0" smtClean="0">
                <a:solidFill>
                  <a:srgbClr val="777777"/>
                </a:solidFill>
                <a:latin typeface="Calibri"/>
                <a:ea typeface="Calibri"/>
                <a:cs typeface="Calibri"/>
                <a:sym typeface="Calibri"/>
              </a:rPr>
              <a:t>by </a:t>
            </a:r>
            <a:r>
              <a:rPr lang="en-US" sz="1200" b="0" i="0" u="none" strike="noStrike" cap="none" baseline="0" dirty="0">
                <a:solidFill>
                  <a:srgbClr val="777777"/>
                </a:solidFill>
                <a:latin typeface="Calibri"/>
                <a:ea typeface="Calibri"/>
                <a:cs typeface="Calibri"/>
                <a:sym typeface="Calibri"/>
              </a:rPr>
              <a:t>the Washington Student Math Association and may not be distributed or reproduced other than for nonprofit educational purposes without the expressed written permission of WSMA. www.wastudentmath.org.</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93" name="Shape 93"/>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94" name="Shape 94"/>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1   </a:t>
            </a:r>
          </a:p>
        </p:txBody>
      </p:sp>
      <p:sp>
        <p:nvSpPr>
          <p:cNvPr id="95" name="Shape 95"/>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indent="0">
              <a:spcBef>
                <a:spcPts val="0"/>
              </a:spcBef>
              <a:buSzPct val="25000"/>
              <a:buNone/>
            </a:pPr>
            <a:r>
              <a:rPr lang="en-US" sz="2000" dirty="0"/>
              <a:t>Proof School in California is a math only school. In their first year they are offering 3 classes; Geometry, Combinatorics, and Number Theory. 90 students are taking Geometry, 68 students are taking Combinatorics, and 30 students are taking Number Theory. 38 students are taking both Geometry and Combinatorics. All students taking number theory are only taking number theory. If everyone is taking a class at proof school, what is the number of students enrolled in proof school? </a:t>
            </a:r>
          </a:p>
          <a:p>
            <a:pPr marL="0" lvl="0" indent="0">
              <a:spcBef>
                <a:spcPts val="0"/>
              </a:spcBef>
              <a:buSzPct val="25000"/>
              <a:buNone/>
            </a:pPr>
            <a:r>
              <a:rPr lang="en-US" sz="3200" dirty="0"/>
              <a:t/>
            </a:r>
            <a:br>
              <a:rPr lang="en-US" sz="3200" dirty="0"/>
            </a:br>
            <a:endParaRPr lang="en-US" sz="3200" b="0" i="0" u="none" strike="noStrike" cap="none" baseline="0" dirty="0">
              <a:solidFill>
                <a:schemeClr val="dk1"/>
              </a:solidFill>
              <a:latin typeface="Calibri"/>
              <a:ea typeface="Calibri"/>
              <a:cs typeface="Calibri"/>
              <a:sym typeface="Calibri"/>
            </a:endParaRPr>
          </a:p>
        </p:txBody>
      </p:sp>
      <p:sp>
        <p:nvSpPr>
          <p:cNvPr id="96" name="Shape 96"/>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Copyright © </a:t>
            </a:r>
            <a:r>
              <a:rPr lang="en-US" sz="1200" b="0" i="0" u="none" strike="noStrike" cap="none" baseline="0" dirty="0" smtClean="0">
                <a:solidFill>
                  <a:srgbClr val="777777"/>
                </a:solidFill>
                <a:latin typeface="Calibri"/>
                <a:ea typeface="Calibri"/>
                <a:cs typeface="Calibri"/>
                <a:sym typeface="Calibri"/>
              </a:rPr>
              <a:t>2016 </a:t>
            </a:r>
            <a:r>
              <a:rPr lang="en-US" sz="1200" b="0" i="0" u="none" strike="noStrike" cap="none" baseline="0" dirty="0">
                <a:solidFill>
                  <a:srgbClr val="777777"/>
                </a:solidFill>
                <a:latin typeface="Calibri"/>
                <a:ea typeface="Calibri"/>
                <a:cs typeface="Calibri"/>
                <a:sym typeface="Calibri"/>
              </a:rPr>
              <a:t>by the Washington Student Math Association</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pic>
        <p:nvPicPr>
          <p:cNvPr id="101" name="Shape 101"/>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02" name="Shape 102"/>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2  </a:t>
            </a:r>
          </a:p>
        </p:txBody>
      </p:sp>
      <p:sp>
        <p:nvSpPr>
          <p:cNvPr id="103" name="Shape 103"/>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203200" lvl="0" indent="0">
              <a:buNone/>
            </a:pPr>
            <a:r>
              <a:rPr lang="en-US" sz="3200" dirty="0"/>
              <a:t>Tessa is buying a 200 dollar shirt. She has a coupon that takes 30 percent off. The state government puts a 30% tax on the purchase after the discount. If there are no other taxes or discounts, how much does Tessa pay for the shirt</a:t>
            </a:r>
            <a:r>
              <a:rPr lang="en-US" sz="3200" dirty="0" smtClean="0"/>
              <a:t>?</a:t>
            </a:r>
            <a:endParaRPr lang="en-US" sz="3200" dirty="0"/>
          </a:p>
        </p:txBody>
      </p:sp>
      <p:sp>
        <p:nvSpPr>
          <p:cNvPr id="104" name="Shape 104"/>
          <p:cNvSpPr/>
          <p:nvPr/>
        </p:nvSpPr>
        <p:spPr>
          <a:xfrm>
            <a:off x="2308034"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Copyright © </a:t>
            </a:r>
            <a:r>
              <a:rPr lang="en-US" sz="1200" b="0" i="0" u="none" strike="noStrike" cap="none" baseline="0" dirty="0" smtClean="0">
                <a:solidFill>
                  <a:srgbClr val="777777"/>
                </a:solidFill>
                <a:latin typeface="Calibri"/>
                <a:ea typeface="Calibri"/>
                <a:cs typeface="Calibri"/>
                <a:sym typeface="Calibri"/>
              </a:rPr>
              <a:t>2016 </a:t>
            </a:r>
            <a:r>
              <a:rPr lang="en-US" sz="1200" b="0" i="0" u="none" strike="noStrike" cap="none" baseline="0" dirty="0">
                <a:solidFill>
                  <a:srgbClr val="777777"/>
                </a:solidFill>
                <a:latin typeface="Calibri"/>
                <a:ea typeface="Calibri"/>
                <a:cs typeface="Calibri"/>
                <a:sym typeface="Calibri"/>
              </a:rPr>
              <a:t>by the Washington Student Math Association</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pic>
        <p:nvPicPr>
          <p:cNvPr id="109" name="Shape 109"/>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10" name="Shape 110"/>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3   </a:t>
            </a:r>
          </a:p>
        </p:txBody>
      </p:sp>
      <p:sp>
        <p:nvSpPr>
          <p:cNvPr id="111" name="Shape 111"/>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lvl="0" indent="0">
              <a:spcBef>
                <a:spcPts val="0"/>
              </a:spcBef>
              <a:buSzPct val="25000"/>
              <a:buNone/>
            </a:pPr>
            <a:r>
              <a:rPr lang="en-US" sz="3200" dirty="0"/>
              <a:t>What is the probability that if John flips a coin eight times that he will </a:t>
            </a:r>
            <a:r>
              <a:rPr lang="en-US" sz="3200"/>
              <a:t>get </a:t>
            </a:r>
            <a:r>
              <a:rPr lang="en-US" sz="3200" smtClean="0"/>
              <a:t>exactly six </a:t>
            </a:r>
            <a:r>
              <a:rPr lang="en-US" sz="3200" dirty="0"/>
              <a:t>heads? </a:t>
            </a:r>
            <a:br>
              <a:rPr lang="en-US" sz="3200" dirty="0"/>
            </a:br>
            <a:endParaRPr lang="en-US" sz="3200" b="0" i="0" u="none" strike="noStrike" cap="none" baseline="0" dirty="0">
              <a:solidFill>
                <a:schemeClr val="dk1"/>
              </a:solidFill>
              <a:latin typeface="Calibri"/>
              <a:ea typeface="Calibri"/>
              <a:cs typeface="Calibri"/>
              <a:sym typeface="Calibri"/>
            </a:endParaRPr>
          </a:p>
        </p:txBody>
      </p:sp>
      <p:sp>
        <p:nvSpPr>
          <p:cNvPr id="112" name="Shape 112"/>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Copyright © </a:t>
            </a:r>
            <a:r>
              <a:rPr lang="en-US" sz="1200" b="0" i="0" u="none" strike="noStrike" cap="none" baseline="0" dirty="0" smtClean="0">
                <a:solidFill>
                  <a:srgbClr val="777777"/>
                </a:solidFill>
                <a:latin typeface="Calibri"/>
                <a:ea typeface="Calibri"/>
                <a:cs typeface="Calibri"/>
                <a:sym typeface="Calibri"/>
              </a:rPr>
              <a:t>2016</a:t>
            </a:r>
            <a:r>
              <a:rPr lang="en-US" sz="1200" b="0" i="0" u="none" strike="noStrike" cap="none" dirty="0" smtClean="0">
                <a:solidFill>
                  <a:srgbClr val="777777"/>
                </a:solidFill>
                <a:latin typeface="Calibri"/>
                <a:ea typeface="Calibri"/>
                <a:cs typeface="Calibri"/>
                <a:sym typeface="Calibri"/>
              </a:rPr>
              <a:t> </a:t>
            </a:r>
            <a:r>
              <a:rPr lang="en-US" sz="1200" b="0" i="0" u="none" strike="noStrike" cap="none" baseline="0" dirty="0" smtClean="0">
                <a:solidFill>
                  <a:srgbClr val="777777"/>
                </a:solidFill>
                <a:latin typeface="Calibri"/>
                <a:ea typeface="Calibri"/>
                <a:cs typeface="Calibri"/>
                <a:sym typeface="Calibri"/>
              </a:rPr>
              <a:t>by </a:t>
            </a:r>
            <a:r>
              <a:rPr lang="en-US" sz="1200" b="0" i="0" u="none" strike="noStrike" cap="none" baseline="0" dirty="0">
                <a:solidFill>
                  <a:srgbClr val="777777"/>
                </a:solidFill>
                <a:latin typeface="Calibri"/>
                <a:ea typeface="Calibri"/>
                <a:cs typeface="Calibri"/>
                <a:sym typeface="Calibri"/>
              </a:rPr>
              <a:t>the Washington Student Math Association</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pic>
        <p:nvPicPr>
          <p:cNvPr id="117" name="Shape 117"/>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18" name="Shape 118"/>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4   </a:t>
            </a:r>
          </a:p>
        </p:txBody>
      </p:sp>
      <mc:AlternateContent xmlns:mc="http://schemas.openxmlformats.org/markup-compatibility/2006" xmlns:a14="http://schemas.microsoft.com/office/drawing/2010/main">
        <mc:Choice Requires="a14">
          <p:sp>
            <p:nvSpPr>
              <p:cNvPr id="119" name="Shape 119"/>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indent="0">
                  <a:spcBef>
                    <a:spcPts val="0"/>
                  </a:spcBef>
                  <a:buSzPct val="25000"/>
                  <a:buNone/>
                </a:pPr>
                <a:r>
                  <a:rPr lang="en-US" sz="3200" dirty="0" smtClean="0"/>
                  <a:t>Find a solution in equation for x:</a:t>
                </a:r>
              </a:p>
              <a:p>
                <a:pPr marL="0" indent="0" algn="ctr">
                  <a:spcBef>
                    <a:spcPts val="0"/>
                  </a:spcBef>
                  <a:buSzPct val="25000"/>
                  <a:buNone/>
                </a:pPr>
                <a:endParaRPr lang="en-US" sz="3200" dirty="0"/>
              </a:p>
              <a:p>
                <a:pPr marL="0" indent="0" algn="ctr">
                  <a:spcBef>
                    <a:spcPts val="0"/>
                  </a:spcBef>
                  <a:buSzPct val="25000"/>
                  <a:buNone/>
                </a:pPr>
                <a:r>
                  <a:rPr lang="en-US" sz="3200" dirty="0" smtClean="0"/>
                  <a:t> </a:t>
                </a:r>
                <a14:m>
                  <m:oMath xmlns:m="http://schemas.openxmlformats.org/officeDocument/2006/math">
                    <m:sSup>
                      <m:sSupPr>
                        <m:ctrlPr>
                          <a:rPr lang="en-US" sz="3200" i="1" smtClean="0">
                            <a:latin typeface="Cambria Math" panose="02040503050406030204" pitchFamily="18" charset="0"/>
                          </a:rPr>
                        </m:ctrlPr>
                      </m:sSupPr>
                      <m:e>
                        <m:r>
                          <a:rPr lang="en-US" sz="3200" b="0" i="1" smtClean="0">
                            <a:latin typeface="Cambria Math"/>
                          </a:rPr>
                          <m:t>𝑥</m:t>
                        </m:r>
                      </m:e>
                      <m:sup>
                        <m:r>
                          <a:rPr lang="en-US" sz="3200" b="0" i="1" smtClean="0">
                            <a:latin typeface="Cambria Math"/>
                          </a:rPr>
                          <m:t>2</m:t>
                        </m:r>
                      </m:sup>
                    </m:sSup>
                    <m:r>
                      <a:rPr lang="en-US" sz="3200" b="0" i="1" smtClean="0">
                        <a:latin typeface="Cambria Math"/>
                      </a:rPr>
                      <m:t>+</m:t>
                    </m:r>
                    <m:r>
                      <a:rPr lang="en-US" sz="3200" b="0" i="1" smtClean="0">
                        <a:latin typeface="Cambria Math"/>
                      </a:rPr>
                      <m:t>𝑥</m:t>
                    </m:r>
                    <m:r>
                      <a:rPr lang="en-US" sz="3200" b="0" i="1" smtClean="0">
                        <a:latin typeface="Cambria Math"/>
                      </a:rPr>
                      <m:t>+1=13</m:t>
                    </m:r>
                  </m:oMath>
                </a14:m>
                <a:r>
                  <a:rPr lang="en-US" sz="3200" dirty="0"/>
                  <a:t/>
                </a:r>
                <a:br>
                  <a:rPr lang="en-US" sz="3200" dirty="0"/>
                </a:br>
                <a:r>
                  <a:rPr lang="en-US" sz="3200" b="0" i="0" u="none" strike="noStrike" cap="none" baseline="0" dirty="0" smtClean="0">
                    <a:solidFill>
                      <a:schemeClr val="dk1"/>
                    </a:solidFill>
                    <a:latin typeface="Calibri"/>
                    <a:ea typeface="Calibri"/>
                    <a:cs typeface="Calibri"/>
                    <a:sym typeface="Calibri"/>
                  </a:rPr>
                  <a:t> </a:t>
                </a:r>
                <a:endParaRPr lang="en-US" sz="3200" b="0" i="0" u="none" strike="noStrike" cap="none" baseline="0" dirty="0">
                  <a:solidFill>
                    <a:schemeClr val="dk1"/>
                  </a:solidFill>
                  <a:latin typeface="Calibri"/>
                  <a:ea typeface="Calibri"/>
                  <a:cs typeface="Calibri"/>
                  <a:sym typeface="Calibri"/>
                </a:endParaRPr>
              </a:p>
            </p:txBody>
          </p:sp>
        </mc:Choice>
        <mc:Fallback xmlns="">
          <p:sp>
            <p:nvSpPr>
              <p:cNvPr id="119" name="Shape 119"/>
              <p:cNvSpPr txBox="1">
                <a:spLocks noGrp="1" noRot="1" noChangeAspect="1" noMove="1" noResize="1" noEditPoints="1" noAdjustHandles="1" noChangeArrowheads="1" noChangeShapeType="1" noTextEdit="1"/>
              </p:cNvSpPr>
              <p:nvPr>
                <p:ph type="body" idx="1"/>
              </p:nvPr>
            </p:nvSpPr>
            <p:spPr>
              <a:xfrm>
                <a:off x="457200" y="2438400"/>
                <a:ext cx="8229600" cy="2971799"/>
              </a:xfrm>
              <a:prstGeom prst="rect">
                <a:avLst/>
              </a:prstGeom>
              <a:blipFill rotWithShape="1">
                <a:blip r:embed="rId4"/>
                <a:stretch>
                  <a:fillRect l="-1926" t="-2669"/>
                </a:stretch>
              </a:blipFill>
              <a:ln>
                <a:noFill/>
              </a:ln>
            </p:spPr>
            <p:txBody>
              <a:bodyPr/>
              <a:lstStyle/>
              <a:p>
                <a:r>
                  <a:rPr lang="en-US">
                    <a:noFill/>
                  </a:rPr>
                  <a:t> </a:t>
                </a:r>
              </a:p>
            </p:txBody>
          </p:sp>
        </mc:Fallback>
      </mc:AlternateContent>
      <p:sp>
        <p:nvSpPr>
          <p:cNvPr id="120" name="Shape 120"/>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Copyright © </a:t>
            </a:r>
            <a:r>
              <a:rPr lang="en-US" sz="1200" b="0" i="0" u="none" strike="noStrike" cap="none" baseline="0" dirty="0" smtClean="0">
                <a:solidFill>
                  <a:srgbClr val="777777"/>
                </a:solidFill>
                <a:latin typeface="Calibri"/>
                <a:ea typeface="Calibri"/>
                <a:cs typeface="Calibri"/>
                <a:sym typeface="Calibri"/>
              </a:rPr>
              <a:t>2016 </a:t>
            </a:r>
            <a:r>
              <a:rPr lang="en-US" sz="1200" b="0" i="0" u="none" strike="noStrike" cap="none" baseline="0" dirty="0">
                <a:solidFill>
                  <a:srgbClr val="777777"/>
                </a:solidFill>
                <a:latin typeface="Calibri"/>
                <a:ea typeface="Calibri"/>
                <a:cs typeface="Calibri"/>
                <a:sym typeface="Calibri"/>
              </a:rPr>
              <a:t>by the Washington Student Math Association</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pic>
        <p:nvPicPr>
          <p:cNvPr id="125" name="Shape 125"/>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26" name="Shape 126"/>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5   </a:t>
            </a:r>
          </a:p>
        </p:txBody>
      </p:sp>
      <p:sp>
        <p:nvSpPr>
          <p:cNvPr id="127" name="Shape 127"/>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indent="0">
              <a:spcBef>
                <a:spcPts val="0"/>
              </a:spcBef>
              <a:buSzPct val="25000"/>
              <a:buNone/>
            </a:pPr>
            <a:r>
              <a:rPr lang="en-US" sz="3200" dirty="0"/>
              <a:t>Find the probability of drawing a king of hearts or a black card in a deck of cards, given that there are no queens or twos. </a:t>
            </a:r>
          </a:p>
          <a:p>
            <a:pPr marL="0" lvl="0" indent="0">
              <a:spcBef>
                <a:spcPts val="0"/>
              </a:spcBef>
              <a:buSzPct val="25000"/>
              <a:buNone/>
            </a:pPr>
            <a:r>
              <a:rPr lang="en-US" sz="3200" dirty="0"/>
              <a:t/>
            </a:r>
            <a:br>
              <a:rPr lang="en-US" sz="3200" dirty="0"/>
            </a:br>
            <a:endParaRPr lang="en-US" sz="3200" b="0" i="0" u="none" strike="noStrike" cap="none" baseline="0" dirty="0">
              <a:solidFill>
                <a:schemeClr val="dk1"/>
              </a:solidFill>
              <a:latin typeface="Calibri"/>
              <a:ea typeface="Calibri"/>
              <a:cs typeface="Calibri"/>
              <a:sym typeface="Calibri"/>
            </a:endParaRPr>
          </a:p>
        </p:txBody>
      </p:sp>
      <p:sp>
        <p:nvSpPr>
          <p:cNvPr id="128" name="Shape 128"/>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Copyright © </a:t>
            </a:r>
            <a:r>
              <a:rPr lang="en-US" sz="1200" b="0" i="0" u="none" strike="noStrike" cap="none" baseline="0" dirty="0" smtClean="0">
                <a:solidFill>
                  <a:srgbClr val="777777"/>
                </a:solidFill>
                <a:latin typeface="Calibri"/>
                <a:ea typeface="Calibri"/>
                <a:cs typeface="Calibri"/>
                <a:sym typeface="Calibri"/>
              </a:rPr>
              <a:t>2016 </a:t>
            </a:r>
            <a:r>
              <a:rPr lang="en-US" sz="1200" b="0" i="0" u="none" strike="noStrike" cap="none" baseline="0" dirty="0">
                <a:solidFill>
                  <a:srgbClr val="777777"/>
                </a:solidFill>
                <a:latin typeface="Calibri"/>
                <a:ea typeface="Calibri"/>
                <a:cs typeface="Calibri"/>
                <a:sym typeface="Calibri"/>
              </a:rPr>
              <a:t>by the Washington Student Math Association</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pic>
        <p:nvPicPr>
          <p:cNvPr id="133" name="Shape 133"/>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34" name="Shape 134"/>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6   </a:t>
            </a:r>
          </a:p>
        </p:txBody>
      </p:sp>
      <mc:AlternateContent xmlns:mc="http://schemas.openxmlformats.org/markup-compatibility/2006" xmlns:a14="http://schemas.microsoft.com/office/drawing/2010/main">
        <mc:Choice Requires="a14">
          <p:sp>
            <p:nvSpPr>
              <p:cNvPr id="135" name="Shape 135"/>
              <p:cNvSpPr txBox="1">
                <a:spLocks noGrp="1"/>
              </p:cNvSpPr>
              <p:nvPr>
                <p:ph type="body" idx="1"/>
              </p:nvPr>
            </p:nvSpPr>
            <p:spPr>
              <a:xfrm>
                <a:off x="457200" y="2438400"/>
                <a:ext cx="8458200" cy="3657600"/>
              </a:xfrm>
              <a:prstGeom prst="rect">
                <a:avLst/>
              </a:prstGeom>
              <a:noFill/>
              <a:ln>
                <a:noFill/>
              </a:ln>
            </p:spPr>
            <p:txBody>
              <a:bodyPr lIns="91425" tIns="45700" rIns="91425" bIns="45700" anchor="t" anchorCtr="0">
                <a:noAutofit/>
              </a:bodyPr>
              <a:lstStyle/>
              <a:p>
                <a:pPr marL="0" indent="0">
                  <a:spcBef>
                    <a:spcPts val="0"/>
                  </a:spcBef>
                  <a:buSzPct val="25000"/>
                  <a:buNone/>
                </a:pPr>
                <a:r>
                  <a:rPr lang="en-US" sz="3200" dirty="0" smtClean="0"/>
                  <a:t>If x and y are positive real numbers such that </a:t>
                </a:r>
                <a14:m>
                  <m:oMath xmlns:m="http://schemas.openxmlformats.org/officeDocument/2006/math">
                    <m:sSup>
                      <m:sSupPr>
                        <m:ctrlPr>
                          <a:rPr lang="en-US" sz="3200" i="1" smtClean="0">
                            <a:latin typeface="Cambria Math" panose="02040503050406030204" pitchFamily="18" charset="0"/>
                          </a:rPr>
                        </m:ctrlPr>
                      </m:sSupPr>
                      <m:e>
                        <m:r>
                          <a:rPr lang="en-US" sz="3200" b="0" i="1" smtClean="0">
                            <a:latin typeface="Cambria Math"/>
                          </a:rPr>
                          <m:t>𝑥</m:t>
                        </m:r>
                      </m:e>
                      <m:sup>
                        <m:r>
                          <a:rPr lang="en-US" sz="3200" b="0" i="1" smtClean="0">
                            <a:latin typeface="Cambria Math"/>
                          </a:rPr>
                          <m:t>2</m:t>
                        </m:r>
                      </m:sup>
                    </m:sSup>
                    <m:sSup>
                      <m:sSupPr>
                        <m:ctrlPr>
                          <a:rPr lang="en-US" sz="3200" i="1" smtClean="0">
                            <a:latin typeface="Cambria Math" panose="02040503050406030204" pitchFamily="18" charset="0"/>
                          </a:rPr>
                        </m:ctrlPr>
                      </m:sSupPr>
                      <m:e>
                        <m:r>
                          <a:rPr lang="en-US" sz="3200" b="0" i="1" smtClean="0">
                            <a:latin typeface="Cambria Math"/>
                          </a:rPr>
                          <m:t>𝑦</m:t>
                        </m:r>
                      </m:e>
                      <m:sup>
                        <m:r>
                          <a:rPr lang="en-US" sz="3200" b="0" i="1" smtClean="0">
                            <a:latin typeface="Cambria Math"/>
                          </a:rPr>
                          <m:t>2</m:t>
                        </m:r>
                      </m:sup>
                    </m:sSup>
                    <m:r>
                      <a:rPr lang="en-US" sz="3200" b="0" i="1" smtClean="0">
                        <a:latin typeface="Cambria Math"/>
                      </a:rPr>
                      <m:t>=19</m:t>
                    </m:r>
                  </m:oMath>
                </a14:m>
                <a:r>
                  <a:rPr lang="en-US" sz="3200" dirty="0"/>
                  <a:t>, and </a:t>
                </a:r>
                <a:r>
                  <a:rPr lang="en-US" sz="3200" dirty="0" err="1"/>
                  <a:t>x+y</a:t>
                </a:r>
                <a:r>
                  <a:rPr lang="en-US" sz="3200" dirty="0"/>
                  <a:t>=4, what is </a:t>
                </a:r>
                <a14:m>
                  <m:oMath xmlns:m="http://schemas.openxmlformats.org/officeDocument/2006/math">
                    <m:sSup>
                      <m:sSupPr>
                        <m:ctrlPr>
                          <a:rPr lang="en-US" sz="3200" i="1" dirty="0" smtClean="0">
                            <a:latin typeface="Cambria Math" panose="02040503050406030204" pitchFamily="18" charset="0"/>
                          </a:rPr>
                        </m:ctrlPr>
                      </m:sSupPr>
                      <m:e>
                        <m:r>
                          <a:rPr lang="en-US" sz="3200" b="0" i="1" dirty="0" smtClean="0">
                            <a:latin typeface="Cambria Math"/>
                          </a:rPr>
                          <m:t>𝑥</m:t>
                        </m:r>
                      </m:e>
                      <m:sup>
                        <m:r>
                          <a:rPr lang="en-US" sz="3200" b="0" i="1" dirty="0" smtClean="0">
                            <a:latin typeface="Cambria Math"/>
                          </a:rPr>
                          <m:t>2</m:t>
                        </m:r>
                      </m:sup>
                    </m:sSup>
                    <m:r>
                      <a:rPr lang="en-US" sz="3200" i="1" dirty="0" smtClean="0">
                        <a:latin typeface="Cambria Math"/>
                      </a:rPr>
                      <m:t>+</m:t>
                    </m:r>
                    <m:sSup>
                      <m:sSupPr>
                        <m:ctrlPr>
                          <a:rPr lang="en-US" sz="3200" i="1" dirty="0" smtClean="0">
                            <a:latin typeface="Cambria Math" panose="02040503050406030204" pitchFamily="18" charset="0"/>
                          </a:rPr>
                        </m:ctrlPr>
                      </m:sSupPr>
                      <m:e>
                        <m:r>
                          <a:rPr lang="en-US" sz="3200" b="0" i="1" dirty="0" smtClean="0">
                            <a:latin typeface="Cambria Math"/>
                          </a:rPr>
                          <m:t>𝑦</m:t>
                        </m:r>
                      </m:e>
                      <m:sup>
                        <m:r>
                          <a:rPr lang="en-US" sz="3200" b="0" i="1" dirty="0" smtClean="0">
                            <a:latin typeface="Cambria Math"/>
                          </a:rPr>
                          <m:t>2</m:t>
                        </m:r>
                      </m:sup>
                    </m:sSup>
                  </m:oMath>
                </a14:m>
                <a:r>
                  <a:rPr lang="en-US" sz="3200" dirty="0" smtClean="0"/>
                  <a:t>?</a:t>
                </a:r>
                <a:r>
                  <a:rPr lang="en-US" sz="3200" dirty="0"/>
                  <a:t/>
                </a:r>
                <a:br>
                  <a:rPr lang="en-US" sz="3200" dirty="0"/>
                </a:br>
                <a:endParaRPr lang="en-US" sz="3200" b="0" i="0" u="none" strike="noStrike" cap="none" baseline="0" dirty="0">
                  <a:solidFill>
                    <a:schemeClr val="dk1"/>
                  </a:solidFill>
                  <a:latin typeface="Calibri"/>
                  <a:ea typeface="Calibri"/>
                  <a:cs typeface="Calibri"/>
                  <a:sym typeface="Calibri"/>
                </a:endParaRPr>
              </a:p>
            </p:txBody>
          </p:sp>
        </mc:Choice>
        <mc:Fallback xmlns="">
          <p:sp>
            <p:nvSpPr>
              <p:cNvPr id="135" name="Shape 135"/>
              <p:cNvSpPr txBox="1">
                <a:spLocks noGrp="1" noRot="1" noChangeAspect="1" noMove="1" noResize="1" noEditPoints="1" noAdjustHandles="1" noChangeArrowheads="1" noChangeShapeType="1" noTextEdit="1"/>
              </p:cNvSpPr>
              <p:nvPr>
                <p:ph type="body" idx="1"/>
              </p:nvPr>
            </p:nvSpPr>
            <p:spPr>
              <a:xfrm>
                <a:off x="457200" y="2438400"/>
                <a:ext cx="8458200" cy="3657600"/>
              </a:xfrm>
              <a:prstGeom prst="rect">
                <a:avLst/>
              </a:prstGeom>
              <a:blipFill rotWithShape="1">
                <a:blip r:embed="rId4"/>
                <a:stretch>
                  <a:fillRect l="-1873" t="-2167" r="-720"/>
                </a:stretch>
              </a:blipFill>
              <a:ln>
                <a:noFill/>
              </a:ln>
            </p:spPr>
            <p:txBody>
              <a:bodyPr/>
              <a:lstStyle/>
              <a:p>
                <a:r>
                  <a:rPr lang="en-US">
                    <a:noFill/>
                  </a:rPr>
                  <a:t> </a:t>
                </a:r>
              </a:p>
            </p:txBody>
          </p:sp>
        </mc:Fallback>
      </mc:AlternateContent>
      <p:sp>
        <p:nvSpPr>
          <p:cNvPr id="136" name="Shape 136"/>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Copyright © </a:t>
            </a:r>
            <a:r>
              <a:rPr lang="en-US" sz="1200" b="0" i="0" u="none" strike="noStrike" cap="none" baseline="0" dirty="0" smtClean="0">
                <a:solidFill>
                  <a:srgbClr val="777777"/>
                </a:solidFill>
                <a:latin typeface="Calibri"/>
                <a:ea typeface="Calibri"/>
                <a:cs typeface="Calibri"/>
                <a:sym typeface="Calibri"/>
              </a:rPr>
              <a:t>2016 </a:t>
            </a:r>
            <a:r>
              <a:rPr lang="en-US" sz="1200" b="0" i="0" u="none" strike="noStrike" cap="none" baseline="0" dirty="0">
                <a:solidFill>
                  <a:srgbClr val="777777"/>
                </a:solidFill>
                <a:latin typeface="Calibri"/>
                <a:ea typeface="Calibri"/>
                <a:cs typeface="Calibri"/>
                <a:sym typeface="Calibri"/>
              </a:rPr>
              <a:t>by the Washington Student Math Association</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pic>
        <p:nvPicPr>
          <p:cNvPr id="141" name="Shape 141"/>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42" name="Shape 142"/>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7   </a:t>
            </a:r>
          </a:p>
        </p:txBody>
      </p:sp>
      <p:sp>
        <p:nvSpPr>
          <p:cNvPr id="143" name="Shape 143"/>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indent="0">
              <a:spcBef>
                <a:spcPts val="0"/>
              </a:spcBef>
              <a:buSzPct val="100000"/>
              <a:buNone/>
            </a:pPr>
            <a:r>
              <a:rPr lang="en-US" sz="3200" dirty="0"/>
              <a:t>In a sample of 100 people some of them like chocolate and some of them like carrots, with it being possible for a person to like neither or both. If 50 people like carrots and 60 people like chocolate with 5 people liking neither, how many people like both</a:t>
            </a:r>
            <a:r>
              <a:rPr lang="en-US" sz="3200" dirty="0" smtClean="0"/>
              <a:t>?</a:t>
            </a:r>
            <a:endParaRPr lang="en-US" sz="3200" dirty="0"/>
          </a:p>
          <a:p>
            <a:pPr marL="0" lvl="0" indent="0">
              <a:spcBef>
                <a:spcPts val="0"/>
              </a:spcBef>
              <a:buSzPct val="100000"/>
              <a:buNone/>
            </a:pPr>
            <a:r>
              <a:rPr lang="en-US" sz="3200" dirty="0"/>
              <a:t/>
            </a:r>
            <a:br>
              <a:rPr lang="en-US" sz="3200" dirty="0"/>
            </a:br>
            <a:endParaRPr lang="en-US" sz="3200" b="0" i="0" u="none" strike="noStrike" cap="none" baseline="0" dirty="0">
              <a:solidFill>
                <a:schemeClr val="dk1"/>
              </a:solidFill>
              <a:latin typeface="Calibri"/>
              <a:ea typeface="Calibri"/>
              <a:cs typeface="Calibri"/>
              <a:sym typeface="Calibri"/>
            </a:endParaRPr>
          </a:p>
        </p:txBody>
      </p:sp>
      <p:sp>
        <p:nvSpPr>
          <p:cNvPr id="144" name="Shape 144"/>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Copyright © </a:t>
            </a:r>
            <a:r>
              <a:rPr lang="en-US" sz="1200" b="0" i="0" u="none" strike="noStrike" cap="none" baseline="0" dirty="0" smtClean="0">
                <a:solidFill>
                  <a:srgbClr val="777777"/>
                </a:solidFill>
                <a:latin typeface="Calibri"/>
                <a:ea typeface="Calibri"/>
                <a:cs typeface="Calibri"/>
                <a:sym typeface="Calibri"/>
              </a:rPr>
              <a:t>2016 </a:t>
            </a:r>
            <a:r>
              <a:rPr lang="en-US" sz="1200" b="0" i="0" u="none" strike="noStrike" cap="none" baseline="0" dirty="0">
                <a:solidFill>
                  <a:srgbClr val="777777"/>
                </a:solidFill>
                <a:latin typeface="Calibri"/>
                <a:ea typeface="Calibri"/>
                <a:cs typeface="Calibri"/>
                <a:sym typeface="Calibri"/>
              </a:rPr>
              <a:t>by the Washington Student Math Association</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pic>
        <p:nvPicPr>
          <p:cNvPr id="149" name="Shape 149"/>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50" name="Shape 150"/>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Extra Question</a:t>
            </a:r>
          </a:p>
        </p:txBody>
      </p:sp>
      <p:sp>
        <p:nvSpPr>
          <p:cNvPr id="151" name="Shape 151"/>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lvl="0" indent="0">
              <a:lnSpc>
                <a:spcPct val="90000"/>
              </a:lnSpc>
              <a:spcBef>
                <a:spcPts val="0"/>
              </a:spcBef>
              <a:buSzPct val="25000"/>
              <a:buNone/>
            </a:pPr>
            <a:r>
              <a:rPr lang="en-US" sz="2800" dirty="0" smtClean="0"/>
              <a:t>I </a:t>
            </a:r>
            <a:r>
              <a:rPr lang="en-US" sz="2800" dirty="0"/>
              <a:t>go to a store and find a jacket that I like. I go to the store next to it and find the same jacket. I compare the prices: A is $60 and I </a:t>
            </a:r>
            <a:r>
              <a:rPr lang="en-US" sz="2800" dirty="0" smtClean="0"/>
              <a:t>have a 40% discount coupon. B is $40 and I have a 20% discount coupon. If I get the discount after sales tax has been added, which one would be cheaper and by how much? The sales tax is 10%. </a:t>
            </a:r>
            <a:r>
              <a:rPr lang="en-US" sz="3200" dirty="0"/>
              <a:t/>
            </a:r>
            <a:br>
              <a:rPr lang="en-US" sz="3200" dirty="0"/>
            </a:br>
            <a:endParaRPr lang="en-US" sz="3200" b="0" i="0" u="none" strike="noStrike" cap="none" baseline="0" dirty="0">
              <a:solidFill>
                <a:schemeClr val="dk1"/>
              </a:solidFill>
              <a:latin typeface="Calibri"/>
              <a:ea typeface="Calibri"/>
              <a:cs typeface="Calibri"/>
              <a:sym typeface="Calibri"/>
            </a:endParaRPr>
          </a:p>
        </p:txBody>
      </p:sp>
      <p:sp>
        <p:nvSpPr>
          <p:cNvPr id="152" name="Shape 152"/>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Copyright © </a:t>
            </a:r>
            <a:r>
              <a:rPr lang="en-US" sz="1200" b="0" i="0" u="none" strike="noStrike" cap="none" baseline="0" dirty="0" smtClean="0">
                <a:solidFill>
                  <a:srgbClr val="777777"/>
                </a:solidFill>
                <a:latin typeface="Calibri"/>
                <a:ea typeface="Calibri"/>
                <a:cs typeface="Calibri"/>
                <a:sym typeface="Calibri"/>
              </a:rPr>
              <a:t>2016 </a:t>
            </a:r>
            <a:r>
              <a:rPr lang="en-US" sz="1200" b="0" i="0" u="none" strike="noStrike" cap="none" baseline="0" dirty="0">
                <a:solidFill>
                  <a:srgbClr val="777777"/>
                </a:solidFill>
                <a:latin typeface="Calibri"/>
                <a:ea typeface="Calibri"/>
                <a:cs typeface="Calibri"/>
                <a:sym typeface="Calibri"/>
              </a:rPr>
              <a:t>by the Washington Student Math Association</a:t>
            </a:r>
          </a:p>
        </p:txBody>
      </p:sp>
    </p:spTree>
  </p:cSld>
  <p:clrMapOvr>
    <a:masterClrMapping/>
  </p:clrMapOvr>
  <p:transition spd="slow">
    <p:cut/>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484</Words>
  <Application>Microsoft Office PowerPoint</Application>
  <PresentationFormat>On-screen Show (4:3)</PresentationFormat>
  <Paragraphs>35</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Cambria Math</vt:lpstr>
      <vt:lpstr>Office Theme</vt:lpstr>
      <vt:lpstr>PowerPoint Presentation</vt:lpstr>
      <vt:lpstr>Problem 1   </vt:lpstr>
      <vt:lpstr>Problem 2  </vt:lpstr>
      <vt:lpstr>Problem 3   </vt:lpstr>
      <vt:lpstr>Problem 4   </vt:lpstr>
      <vt:lpstr>Problem 5   </vt:lpstr>
      <vt:lpstr>Problem 6   </vt:lpstr>
      <vt:lpstr>Problem 7   </vt:lpstr>
      <vt:lpstr>Extra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Kim</dc:creator>
  <cp:lastModifiedBy>Sean Yu</cp:lastModifiedBy>
  <cp:revision>17</cp:revision>
  <dcterms:modified xsi:type="dcterms:W3CDTF">2016-01-22T22:15:57Z</dcterms:modified>
</cp:coreProperties>
</file>