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5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557166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451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2306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9446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7323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7195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0681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9473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6126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2124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/>
            </a:lvl1pPr>
            <a:lvl2pPr marL="457200" indent="0" rtl="0">
              <a:buFont typeface="Calibri"/>
              <a:buNone/>
              <a:defRPr/>
            </a:lvl2pPr>
            <a:lvl3pPr marL="914400" indent="0" rtl="0">
              <a:buFont typeface="Calibri"/>
              <a:buNone/>
              <a:defRPr/>
            </a:lvl3pPr>
            <a:lvl4pPr marL="1371600" indent="0" rtl="0">
              <a:buFont typeface="Calibri"/>
              <a:buNone/>
              <a:defRPr/>
            </a:lvl4pPr>
            <a:lvl5pPr marL="1828800" indent="0" rtl="0">
              <a:buFont typeface="Calibri"/>
              <a:buNone/>
              <a:defRPr/>
            </a:lvl5pPr>
            <a:lvl6pPr marL="2286000" indent="0" rtl="0">
              <a:buFont typeface="Calibri"/>
              <a:buNone/>
              <a:defRPr/>
            </a:lvl6pPr>
            <a:lvl7pPr marL="2743200" indent="0" rtl="0">
              <a:buFont typeface="Calibri"/>
              <a:buNone/>
              <a:defRPr/>
            </a:lvl7pPr>
            <a:lvl8pPr marL="3200400" indent="0" rtl="0">
              <a:buFont typeface="Calibri"/>
              <a:buNone/>
              <a:defRPr/>
            </a:lvl8pPr>
            <a:lvl9pPr marL="3657600" indent="0" rtl="0"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/>
            </a:lvl1pPr>
            <a:lvl2pPr marL="457200" marR="0" indent="0" algn="l" rtl="0">
              <a:defRPr/>
            </a:lvl2pPr>
            <a:lvl3pPr marL="914400" marR="0" indent="0" algn="l" rtl="0">
              <a:defRPr/>
            </a:lvl3pPr>
            <a:lvl4pPr marL="1371600" marR="0" indent="0" algn="l" rtl="0">
              <a:defRPr/>
            </a:lvl4pPr>
            <a:lvl5pPr marL="1828800" marR="0" indent="0" algn="l" rtl="0">
              <a:defRPr/>
            </a:lvl5pPr>
            <a:lvl6pPr marL="2286000" marR="0" indent="0" algn="l" rtl="0">
              <a:defRPr/>
            </a:lvl6pPr>
            <a:lvl7pPr marL="2743200" marR="0" indent="0" algn="l" rtl="0">
              <a:defRPr/>
            </a:lvl7pPr>
            <a:lvl8pPr marL="3200400" marR="0" indent="0" algn="l" rtl="0">
              <a:defRPr/>
            </a:lvl8pPr>
            <a:lvl9pPr marL="3657600" marR="0" indent="0" algn="l" rtl="0"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341503" y="262147"/>
            <a:ext cx="4364096" cy="3243052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 txBox="1"/>
          <p:nvPr/>
        </p:nvSpPr>
        <p:spPr>
          <a:xfrm>
            <a:off x="914399" y="3889683"/>
            <a:ext cx="7543800" cy="17543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600" b="0" i="0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Elimination </a:t>
            </a:r>
            <a:r>
              <a:rPr lang="en-US" sz="3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Tournament</a:t>
            </a:r>
          </a:p>
          <a:p>
            <a:pPr marL="0" marR="0" lvl="0" indent="0" algn="ctr" rtl="0">
              <a:buSzPct val="25000"/>
              <a:buNone/>
            </a:pPr>
            <a:r>
              <a:rPr lang="en-US" sz="36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Round 4</a:t>
            </a:r>
          </a:p>
        </p:txBody>
      </p:sp>
      <p:sp>
        <p:nvSpPr>
          <p:cNvPr id="86" name="Shape 86"/>
          <p:cNvSpPr/>
          <p:nvPr/>
        </p:nvSpPr>
        <p:spPr>
          <a:xfrm>
            <a:off x="2057400" y="5105400"/>
            <a:ext cx="5257799" cy="107721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320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en-US" sz="3200" b="0" i="0" u="none" strike="noStrike" cap="none" baseline="3000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 </a:t>
            </a:r>
            <a:r>
              <a:rPr lang="en-US" sz="3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Annual WSMA Math Bowl</a:t>
            </a:r>
          </a:p>
          <a:p>
            <a:pPr marL="0" marR="0" lvl="0" indent="0" algn="ctr" rtl="0">
              <a:buSzPct val="25000"/>
              <a:buNone/>
            </a:pPr>
            <a:r>
              <a:rPr lang="en-US" sz="3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January </a:t>
            </a:r>
            <a:r>
              <a:rPr lang="en-US" sz="320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23</a:t>
            </a:r>
            <a:r>
              <a:rPr lang="en-US" sz="3200" baseline="3000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rd</a:t>
            </a:r>
            <a:r>
              <a:rPr lang="en-US" sz="3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, 2016</a:t>
            </a:r>
            <a:endParaRPr lang="en-US" sz="3200" b="0" i="0" u="none" strike="noStrike" cap="none" baseline="0" dirty="0">
              <a:solidFill>
                <a:srgbClr val="77777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/>
          <p:nvPr/>
        </p:nvSpPr>
        <p:spPr>
          <a:xfrm>
            <a:off x="190500" y="6210326"/>
            <a:ext cx="8763000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This test material is 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  <a:r>
              <a:rPr lang="en-US" sz="1200" b="0" i="0" u="none" strike="noStrike" cap="none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the Washington Student Math Association and may not be distributed or reproduced other than for nonprofit educational purposes without the expressed written permission of WSMA. www.wastudentmath.org.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Shape 93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1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5" name="Shape 95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indent="0">
                  <a:spcBef>
                    <a:spcPts val="0"/>
                  </a:spcBef>
                  <a:buSzPct val="25000"/>
                  <a:buNone/>
                </a:pPr>
                <a:r>
                  <a:rPr lang="en-US" sz="3200" dirty="0" smtClean="0">
                    <a:latin typeface="+mj-lt"/>
                  </a:rPr>
                  <a:t>You are given that two side lengths of a right triangle are 10 and 5. What is the length of the hypotenuse? Give your answer in the form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𝑎</m:t>
                    </m:r>
                    <m:rad>
                      <m:radPr>
                        <m:degHide m:val="on"/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r>
                  <a:rPr lang="en-US" sz="3200" b="0" i="0" u="none" strike="noStrike" cap="none" baseline="0" dirty="0" smtClean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.</a:t>
                </a:r>
                <a:endParaRPr lang="en-US" sz="3200" b="0" i="0" u="none" strike="noStrike" cap="none" baseline="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mc:Choice>
        <mc:Fallback>
          <p:sp>
            <p:nvSpPr>
              <p:cNvPr id="95" name="Shape 95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2438400"/>
                <a:ext cx="8229600" cy="2971799"/>
              </a:xfrm>
              <a:prstGeom prst="rect">
                <a:avLst/>
              </a:prstGeom>
              <a:blipFill rotWithShape="0">
                <a:blip r:embed="rId4"/>
                <a:stretch>
                  <a:fillRect l="-1926" t="-2669" r="-274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Shape 96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2016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Shape 101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2  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sz="3200" dirty="0"/>
              <a:t>If the diameter of a sphere is 10, what is the volume of the sphere?</a:t>
            </a:r>
            <a:endParaRPr lang="en-US" sz="3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Shape 96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2016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Shape 109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3   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sz="3200" dirty="0"/>
              <a:t>What is </a:t>
            </a:r>
            <a:r>
              <a:rPr lang="en-US" sz="3200" dirty="0" smtClean="0"/>
              <a:t>13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- 2(5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- 3</a:t>
            </a:r>
            <a:r>
              <a:rPr lang="en-US" sz="3200" dirty="0"/>
              <a:t>)?</a:t>
            </a:r>
            <a:endParaRPr lang="en-US" sz="3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96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2016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Shape 117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4   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sz="3200" dirty="0"/>
              <a:t>The sum of the first eighty positive odd integers subtracted from the sum of the first eighty positive even integers </a:t>
            </a:r>
            <a:r>
              <a:rPr lang="en-US" sz="3200" dirty="0" smtClean="0"/>
              <a:t>is?</a:t>
            </a:r>
            <a:endParaRPr lang="en-US" sz="3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96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2016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Shape 125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5   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sz="3200" dirty="0"/>
              <a:t>What is the probability of rolling a sum of 6 after rolling 2 fair 6-sided dice?</a:t>
            </a:r>
            <a:endParaRPr lang="en-US" sz="3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96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2016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Shape 133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6   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458200" cy="365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25000"/>
              <a:buNone/>
            </a:pPr>
            <a:r>
              <a:rPr lang="en-US" sz="3200" dirty="0"/>
              <a:t>What is </a:t>
            </a:r>
            <a:r>
              <a:rPr lang="en-US" sz="3200" dirty="0" smtClean="0"/>
              <a:t>666</a:t>
            </a:r>
            <a:r>
              <a:rPr lang="en-US" sz="3200" baseline="-25000" dirty="0" smtClean="0"/>
              <a:t>10 </a:t>
            </a:r>
            <a:r>
              <a:rPr lang="en-US" sz="3200" dirty="0" smtClean="0"/>
              <a:t>in </a:t>
            </a:r>
            <a:r>
              <a:rPr lang="en-US" sz="3200" dirty="0"/>
              <a:t>base 9?</a:t>
            </a:r>
            <a:endParaRPr lang="en-US" sz="3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96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2016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Shape 141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7   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SzPct val="100000"/>
              <a:buNone/>
            </a:pPr>
            <a:r>
              <a:rPr lang="en-US" sz="3200" dirty="0"/>
              <a:t>If an equilateral triangle has side length 6, what is its area?</a:t>
            </a:r>
            <a:endParaRPr lang="en-US" sz="3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Shape 96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2016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Shape 149"/>
          <p:cNvPicPr preferRelativeResize="0"/>
          <p:nvPr/>
        </p:nvPicPr>
        <p:blipFill rotWithShape="1">
          <a:blip r:embed="rId3"/>
          <a:srcRect l="11511" t="9712" r="10071" b="2877"/>
          <a:stretch/>
        </p:blipFill>
        <p:spPr>
          <a:xfrm>
            <a:off x="298921" y="381000"/>
            <a:ext cx="2139477" cy="1589891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Extra Question</a:t>
            </a: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457200" y="2438400"/>
            <a:ext cx="8229600" cy="2971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Find the next number in the pattern 11, 18, 27, 38?</a:t>
            </a:r>
            <a:endParaRPr lang="en-US" sz="3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96"/>
          <p:cNvSpPr/>
          <p:nvPr/>
        </p:nvSpPr>
        <p:spPr>
          <a:xfrm>
            <a:off x="2286000" y="6400800"/>
            <a:ext cx="4572000" cy="2769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Copyright © </a:t>
            </a:r>
            <a:r>
              <a:rPr lang="en-US" sz="1200" b="0" i="0" u="none" strike="noStrike" cap="none" baseline="0" dirty="0" smtClean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2016 </a:t>
            </a:r>
            <a:r>
              <a:rPr lang="en-US" sz="1200" b="0" i="0" u="none" strike="noStrike" cap="none" baseline="0" dirty="0">
                <a:solidFill>
                  <a:srgbClr val="777777"/>
                </a:solidFill>
                <a:latin typeface="Calibri"/>
                <a:ea typeface="Calibri"/>
                <a:cs typeface="Calibri"/>
                <a:sym typeface="Calibri"/>
              </a:rPr>
              <a:t>by the Washington Student Math Association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269</Words>
  <Application>Microsoft Office PowerPoint</Application>
  <PresentationFormat>On-screen Show (4:3)</PresentationFormat>
  <Paragraphs>30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Problem 1   </vt:lpstr>
      <vt:lpstr>Problem 2  </vt:lpstr>
      <vt:lpstr>Problem 3   </vt:lpstr>
      <vt:lpstr>Problem 4   </vt:lpstr>
      <vt:lpstr>Problem 5   </vt:lpstr>
      <vt:lpstr>Problem 6   </vt:lpstr>
      <vt:lpstr>Problem 7   </vt:lpstr>
      <vt:lpstr>Extra Question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Kim</dc:creator>
  <cp:lastModifiedBy>Jeewon Jung</cp:lastModifiedBy>
  <cp:revision>15</cp:revision>
  <dcterms:modified xsi:type="dcterms:W3CDTF">2016-01-18T01:22:53Z</dcterms:modified>
</cp:coreProperties>
</file>