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1363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159474-E078-4787-8D82-AC1AE9AB3B67}" type="datetimeFigureOut">
              <a:rPr lang="en-US" smtClean="0"/>
              <a:t>1/22/2016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5AAE83-B006-4692-B1BE-B83406578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20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6446D4-18F5-4079-9805-0E6E0C8E02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377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445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796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696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175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592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1/22/2016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040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1/22/2016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547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1/22/2016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314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1/22/2016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081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1/22/2016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483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0B32-626D-4284-BB8A-9C90BA8DEC6D}" type="datetimeFigureOut">
              <a:rPr lang="en-US" smtClean="0"/>
              <a:t>1/22/2016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254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B0B32-626D-4284-BB8A-9C90BA8DEC6D}" type="datetimeFigureOut">
              <a:rPr lang="en-US" smtClean="0"/>
              <a:t>1/22/2016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F3DEE-C05B-4C8C-B0E6-1F3E8C85F7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683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341504" y="262148"/>
            <a:ext cx="4364096" cy="324305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-48448" y="365885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Elimination Tournament</a:t>
            </a:r>
          </a:p>
          <a:p>
            <a:pPr algn="ctr"/>
            <a:r>
              <a:rPr lang="en-US" sz="4400" dirty="0" smtClean="0"/>
              <a:t>Round </a:t>
            </a:r>
            <a:r>
              <a:rPr lang="en-US" sz="4400" dirty="0"/>
              <a:t>2</a:t>
            </a:r>
          </a:p>
        </p:txBody>
      </p:sp>
      <p:sp>
        <p:nvSpPr>
          <p:cNvPr id="6" name="Rectangle 5"/>
          <p:cNvSpPr/>
          <p:nvPr/>
        </p:nvSpPr>
        <p:spPr>
          <a:xfrm>
            <a:off x="2057400" y="5105400"/>
            <a:ext cx="5257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rgbClr val="777777"/>
                </a:solidFill>
              </a:rPr>
              <a:t>6</a:t>
            </a:r>
            <a:r>
              <a:rPr lang="en-US" sz="3200" baseline="30000" dirty="0" smtClean="0">
                <a:solidFill>
                  <a:srgbClr val="777777"/>
                </a:solidFill>
              </a:rPr>
              <a:t>th </a:t>
            </a:r>
            <a:r>
              <a:rPr lang="en-US" sz="3200" dirty="0" smtClean="0">
                <a:solidFill>
                  <a:srgbClr val="777777"/>
                </a:solidFill>
              </a:rPr>
              <a:t>Annual WSMA Math Bowl</a:t>
            </a:r>
          </a:p>
          <a:p>
            <a:pPr algn="ctr"/>
            <a:r>
              <a:rPr lang="en-US" sz="3200" dirty="0" smtClean="0">
                <a:solidFill>
                  <a:srgbClr val="777777"/>
                </a:solidFill>
              </a:rPr>
              <a:t>January 23</a:t>
            </a:r>
            <a:r>
              <a:rPr lang="en-US" sz="3200" baseline="30000" dirty="0" smtClean="0">
                <a:solidFill>
                  <a:srgbClr val="777777"/>
                </a:solidFill>
              </a:rPr>
              <a:t>rd</a:t>
            </a:r>
            <a:r>
              <a:rPr lang="en-US" sz="3200" dirty="0" smtClean="0">
                <a:solidFill>
                  <a:srgbClr val="777777"/>
                </a:solidFill>
              </a:rPr>
              <a:t>, 2016</a:t>
            </a:r>
            <a:endParaRPr lang="en-US" sz="3200" dirty="0">
              <a:solidFill>
                <a:srgbClr val="777777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0500" y="6210327"/>
            <a:ext cx="8763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solidFill>
                  <a:srgbClr val="777777"/>
                </a:solidFill>
              </a:rPr>
              <a:t>This test material is copyright © 2016 by the Washington Student Math Association and may not be distributed or reproduced other than for nonprofit educational purposes without the expressed written permission of WSMA. www.wastudentmath.org.</a:t>
            </a:r>
            <a:endParaRPr lang="en-US" sz="1200" dirty="0">
              <a:solidFill>
                <a:srgbClr val="7777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895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1   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2971800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US" dirty="0"/>
              <a:t>On any given day, the probability that I will find a use for math is 4/9. On any given day, the probability that my brother finds a use for math is 2/5. These events are independent. Assuming that the rest of my family never uses math, what is the probability that at least one person in my family uses math?</a:t>
            </a:r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2016 by </a:t>
            </a:r>
            <a:r>
              <a:rPr lang="en-US" sz="1200" dirty="0">
                <a:solidFill>
                  <a:srgbClr val="777777"/>
                </a:solidFill>
              </a:rPr>
              <a:t>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316964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2  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2971800"/>
          </a:xfrm>
        </p:spPr>
        <p:txBody>
          <a:bodyPr/>
          <a:lstStyle/>
          <a:p>
            <a:pPr marL="0" lvl="0" indent="0">
              <a:buNone/>
            </a:pPr>
            <a:r>
              <a:rPr lang="en-US" dirty="0"/>
              <a:t>What is the difference between the largest and smallest length possible of the last side of a triangle if the other two sides have length 8 and 15 and all sides have integer lengths?</a:t>
            </a:r>
            <a:br>
              <a:rPr lang="en-US" dirty="0"/>
            </a:b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2016 by </a:t>
            </a:r>
            <a:r>
              <a:rPr lang="en-US" sz="1200" dirty="0">
                <a:solidFill>
                  <a:srgbClr val="777777"/>
                </a:solidFill>
              </a:rPr>
              <a:t>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4223040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3   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29718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/>
              <a:t>If 2a=b and 3a=7c, then </a:t>
            </a:r>
            <a:r>
              <a:rPr lang="en-US" dirty="0" err="1"/>
              <a:t>xb</a:t>
            </a:r>
            <a:r>
              <a:rPr lang="en-US" dirty="0"/>
              <a:t>=56c. What is the value of x?</a:t>
            </a:r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2016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4223040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4   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2971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How many distinct positive factors does the number 18 have? </a:t>
            </a:r>
            <a:r>
              <a:rPr lang="en-US" sz="5400" dirty="0"/>
              <a:t/>
            </a:r>
            <a:br>
              <a:rPr lang="en-US" sz="5400" dirty="0"/>
            </a:br>
            <a:endParaRPr lang="en-US" sz="5400" dirty="0"/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2016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4223040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5   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2971800"/>
          </a:xfrm>
        </p:spPr>
        <p:txBody>
          <a:bodyPr/>
          <a:lstStyle/>
          <a:p>
            <a:pPr marL="0" lvl="0" indent="0">
              <a:buNone/>
            </a:pPr>
            <a:r>
              <a:rPr lang="en-US" dirty="0"/>
              <a:t>What is the maximum number of 2x3x4 blocks that would fit in a 24x24x24 cube?</a:t>
            </a:r>
            <a:br>
              <a:rPr lang="en-US" dirty="0"/>
            </a:b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2016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4223040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6   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458200" cy="36576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/>
              <a:t>What is the maximum number of intersections created by 5 distinct lines?</a:t>
            </a:r>
            <a:br>
              <a:rPr lang="en-US" dirty="0"/>
            </a:b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2016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4223040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Problem 7   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2971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If the </a:t>
            </a:r>
            <a:r>
              <a:rPr lang="en-US" dirty="0" smtClean="0"/>
              <a:t>6 </a:t>
            </a:r>
            <a:r>
              <a:rPr lang="en-US" smtClean="0"/>
              <a:t>digit number 1372b4 </a:t>
            </a:r>
            <a:r>
              <a:rPr lang="en-US" dirty="0"/>
              <a:t>is divisible by 11, what is the value </a:t>
            </a:r>
            <a:r>
              <a:rPr lang="en-US"/>
              <a:t>of </a:t>
            </a:r>
            <a:r>
              <a:rPr lang="en-US" smtClean="0"/>
              <a:t>b?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2016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4223040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98922" y="381000"/>
            <a:ext cx="2139478" cy="15898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971800" y="604445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Extra Question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2971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 how many ways can you arrange the letters of the word WORDS?</a:t>
            </a:r>
            <a:br>
              <a:rPr lang="en-US" dirty="0"/>
            </a:br>
            <a:endParaRPr lang="ko-KR" altLang="ko-KR" dirty="0"/>
          </a:p>
        </p:txBody>
      </p:sp>
      <p:sp>
        <p:nvSpPr>
          <p:cNvPr id="7" name="Rectangle 6"/>
          <p:cNvSpPr/>
          <p:nvPr/>
        </p:nvSpPr>
        <p:spPr>
          <a:xfrm>
            <a:off x="2286000" y="64008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dirty="0">
                <a:solidFill>
                  <a:srgbClr val="777777"/>
                </a:solidFill>
              </a:rPr>
              <a:t>Copyright © </a:t>
            </a:r>
            <a:r>
              <a:rPr lang="en-US" sz="1200" dirty="0" smtClean="0">
                <a:solidFill>
                  <a:srgbClr val="777777"/>
                </a:solidFill>
              </a:rPr>
              <a:t>2016 </a:t>
            </a:r>
            <a:r>
              <a:rPr lang="en-US" sz="1200" dirty="0">
                <a:solidFill>
                  <a:srgbClr val="777777"/>
                </a:solidFill>
              </a:rPr>
              <a:t>by the Washington Student Math Association</a:t>
            </a:r>
          </a:p>
        </p:txBody>
      </p:sp>
    </p:spTree>
    <p:extLst>
      <p:ext uri="{BB962C8B-B14F-4D97-AF65-F5344CB8AC3E}">
        <p14:creationId xmlns:p14="http://schemas.microsoft.com/office/powerpoint/2010/main" val="4223040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</TotalTime>
  <Words>327</Words>
  <Application>Microsoft Office PowerPoint</Application>
  <PresentationFormat>On-screen Show (4:3)</PresentationFormat>
  <Paragraphs>30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맑은 고딕</vt:lpstr>
      <vt:lpstr>Arial</vt:lpstr>
      <vt:lpstr>Calibri</vt:lpstr>
      <vt:lpstr>Office Theme</vt:lpstr>
      <vt:lpstr>PowerPoint Presentation</vt:lpstr>
      <vt:lpstr>Problem 1   </vt:lpstr>
      <vt:lpstr>Problem 2  </vt:lpstr>
      <vt:lpstr>Problem 3   </vt:lpstr>
      <vt:lpstr>Problem 4   </vt:lpstr>
      <vt:lpstr>Problem 5   </vt:lpstr>
      <vt:lpstr>Problem 6   </vt:lpstr>
      <vt:lpstr>Problem 7   </vt:lpstr>
      <vt:lpstr>Extra Question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Arthi;Romil Sirohi</dc:creator>
  <cp:lastModifiedBy>Sean Yu</cp:lastModifiedBy>
  <cp:revision>24</cp:revision>
  <dcterms:created xsi:type="dcterms:W3CDTF">2013-01-21T00:57:44Z</dcterms:created>
  <dcterms:modified xsi:type="dcterms:W3CDTF">2016-01-22T22:14:43Z</dcterms:modified>
</cp:coreProperties>
</file>