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9" autoAdjust="0"/>
    <p:restoredTop sz="94660"/>
  </p:normalViewPr>
  <p:slideViewPr>
    <p:cSldViewPr snapToGrid="0">
      <p:cViewPr varScale="1">
        <p:scale>
          <a:sx n="75" d="100"/>
          <a:sy n="75" d="100"/>
        </p:scale>
        <p:origin x="7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a:p>
          <a:p>
            <a:pPr marL="0" lvl="1" indent="-88900">
              <a:spcBef>
                <a:spcPts val="0"/>
              </a:spcBef>
              <a:buClr>
                <a:srgbClr val="000000"/>
              </a:buClr>
              <a:buFont typeface="Courier New"/>
              <a:buChar char="o"/>
            </a:pPr>
            <a:endParaRPr/>
          </a:p>
          <a:p>
            <a:pPr marL="0" lvl="2" indent="-88900">
              <a:spcBef>
                <a:spcPts val="0"/>
              </a:spcBef>
              <a:buClr>
                <a:srgbClr val="000000"/>
              </a:buClr>
              <a:buFont typeface="Wingdings"/>
              <a:buChar char="§"/>
            </a:pPr>
            <a:endParaRPr/>
          </a:p>
          <a:p>
            <a:pPr marL="0" lvl="3" indent="-88900">
              <a:spcBef>
                <a:spcPts val="0"/>
              </a:spcBef>
              <a:buClr>
                <a:srgbClr val="000000"/>
              </a:buClr>
              <a:buFont typeface="Arial"/>
              <a:buChar char="●"/>
            </a:pPr>
            <a:endParaRPr/>
          </a:p>
          <a:p>
            <a:pPr marL="0" lvl="4" indent="-88900">
              <a:spcBef>
                <a:spcPts val="0"/>
              </a:spcBef>
              <a:buClr>
                <a:srgbClr val="000000"/>
              </a:buClr>
              <a:buFont typeface="Courier New"/>
              <a:buChar char="o"/>
            </a:pPr>
            <a:endParaRPr/>
          </a:p>
          <a:p>
            <a:pPr marL="0" lvl="5" indent="-88900">
              <a:spcBef>
                <a:spcPts val="0"/>
              </a:spcBef>
              <a:buClr>
                <a:srgbClr val="000000"/>
              </a:buClr>
              <a:buFont typeface="Wingdings"/>
              <a:buChar char="§"/>
            </a:pPr>
            <a:endParaRPr/>
          </a:p>
          <a:p>
            <a:pPr marL="0" lvl="6" indent="-88900">
              <a:spcBef>
                <a:spcPts val="0"/>
              </a:spcBef>
              <a:buClr>
                <a:srgbClr val="000000"/>
              </a:buClr>
              <a:buFont typeface="Arial"/>
              <a:buChar char="●"/>
            </a:pPr>
            <a:endParaRPr/>
          </a:p>
          <a:p>
            <a:pPr marL="0" lvl="7" indent="-88900">
              <a:spcBef>
                <a:spcPts val="0"/>
              </a:spcBef>
              <a:buClr>
                <a:srgbClr val="000000"/>
              </a:buClr>
              <a:buFont typeface="Courier New"/>
              <a:buChar char="o"/>
            </a:pPr>
            <a:endParaRPr/>
          </a:p>
          <a:p>
            <a:pPr marL="0" lvl="8" indent="-88900">
              <a:spcBef>
                <a:spcPts val="0"/>
              </a:spcBef>
              <a:buClr>
                <a:srgbClr val="000000"/>
              </a:buClr>
              <a:buFont typeface="Wingdings"/>
              <a:buChar char="§"/>
            </a:pPr>
            <a:endParaRPr/>
          </a:p>
        </p:txBody>
      </p:sp>
    </p:spTree>
    <p:extLst>
      <p:ext uri="{BB962C8B-B14F-4D97-AF65-F5344CB8AC3E}">
        <p14:creationId xmlns:p14="http://schemas.microsoft.com/office/powerpoint/2010/main" val="53512620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sz="1800" b="0" i="0" u="none" strike="noStrike" cap="none" baseline="0"/>
          </a:p>
        </p:txBody>
      </p:sp>
      <p:sp>
        <p:nvSpPr>
          <p:cNvPr id="91" name="Shape 9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953864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63" name="Shape 1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9450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646765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700781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87" name="Shape 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392942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95" name="Shape 1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729003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860262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11" name="Shape 2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142049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424411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23467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102203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472414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517895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250720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199944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dirty="0"/>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515503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174460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a:lvl1pPr>
            <a:lvl2pPr marL="457200" marR="0" indent="0" algn="ctr" rtl="0">
              <a:spcBef>
                <a:spcPts val="560"/>
              </a:spcBef>
              <a:buClr>
                <a:srgbClr val="888888"/>
              </a:buClr>
              <a:buFont typeface="Calibri"/>
              <a:buNone/>
              <a:defRPr/>
            </a:lvl2pPr>
            <a:lvl3pPr marL="914400" marR="0" indent="0" algn="ctr" rtl="0">
              <a:spcBef>
                <a:spcPts val="480"/>
              </a:spcBef>
              <a:buClr>
                <a:srgbClr val="888888"/>
              </a:buClr>
              <a:buFont typeface="Calibri"/>
              <a:buNone/>
              <a:defRPr/>
            </a:lvl3pPr>
            <a:lvl4pPr marL="1371600" marR="0" indent="0" algn="ctr" rtl="0">
              <a:spcBef>
                <a:spcPts val="400"/>
              </a:spcBef>
              <a:buClr>
                <a:srgbClr val="888888"/>
              </a:buClr>
              <a:buFont typeface="Calibri"/>
              <a:buNone/>
              <a:defRPr/>
            </a:lvl4pPr>
            <a:lvl5pPr marL="1828800" marR="0" indent="0" algn="ctr" rtl="0">
              <a:spcBef>
                <a:spcPts val="400"/>
              </a:spcBef>
              <a:buClr>
                <a:srgbClr val="888888"/>
              </a:buClr>
              <a:buFont typeface="Calibri"/>
              <a:buNone/>
              <a:defRPr/>
            </a:lvl5pPr>
            <a:lvl6pPr marL="2286000" marR="0" indent="0" algn="ctr" rtl="0">
              <a:spcBef>
                <a:spcPts val="400"/>
              </a:spcBef>
              <a:buClr>
                <a:srgbClr val="888888"/>
              </a:buClr>
              <a:buFont typeface="Calibri"/>
              <a:buNone/>
              <a:defRPr/>
            </a:lvl6pPr>
            <a:lvl7pPr marL="2743200" marR="0" indent="0" algn="ctr" rtl="0">
              <a:spcBef>
                <a:spcPts val="400"/>
              </a:spcBef>
              <a:buClr>
                <a:srgbClr val="888888"/>
              </a:buClr>
              <a:buFont typeface="Calibri"/>
              <a:buNone/>
              <a:defRPr/>
            </a:lvl7pPr>
            <a:lvl8pPr marL="3200400" marR="0" indent="0" algn="ctr" rtl="0">
              <a:spcBef>
                <a:spcPts val="400"/>
              </a:spcBef>
              <a:buClr>
                <a:srgbClr val="888888"/>
              </a:buClr>
              <a:buFont typeface="Calibri"/>
              <a:buNone/>
              <a:defRPr/>
            </a:lvl8pPr>
            <a:lvl9pPr marL="3657600" marR="0" indent="0" algn="ctr" rtl="0">
              <a:spcBef>
                <a:spcPts val="400"/>
              </a:spcBef>
              <a:buClr>
                <a:srgbClr val="888888"/>
              </a:buClr>
              <a:buFont typeface="Calibri"/>
              <a:buNone/>
              <a:defRPr/>
            </a:lvl9pPr>
          </a:lstStyle>
          <a:p>
            <a:endParaRPr/>
          </a:p>
        </p:txBody>
      </p:sp>
      <p:sp>
        <p:nvSpPr>
          <p:cNvPr id="17" name="Shape 1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8" name="Shape 1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9" name="Shape 1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80" name="Shape 8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2" name="Shape 8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23" name="Shape 2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4" name="Shape 2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5" name="Shape 2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8" name="Shape 3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7" name="Shape 4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Calibri"/>
              <a:buChar char="•"/>
              <a:defRPr/>
            </a:lvl1pPr>
            <a:lvl2pPr marL="742950" marR="0" indent="-107950" algn="l" rtl="0">
              <a:spcBef>
                <a:spcPts val="560"/>
              </a:spcBef>
              <a:buClr>
                <a:schemeClr val="dk1"/>
              </a:buClr>
              <a:buFont typeface="Calibri"/>
              <a:buChar char="–"/>
              <a:defRPr/>
            </a:lvl2pPr>
            <a:lvl3pPr marL="1143000" marR="0" indent="-76200" algn="l" rtl="0">
              <a:spcBef>
                <a:spcPts val="480"/>
              </a:spcBef>
              <a:buClr>
                <a:schemeClr val="dk1"/>
              </a:buClr>
              <a:buFont typeface="Calibri"/>
              <a:buChar char="•"/>
              <a:defRPr/>
            </a:lvl3pPr>
            <a:lvl4pPr marL="1600200" marR="0" indent="-101600" algn="l" rtl="0">
              <a:spcBef>
                <a:spcPts val="400"/>
              </a:spcBef>
              <a:buClr>
                <a:schemeClr val="dk1"/>
              </a:buClr>
              <a:buFont typeface="Calibri"/>
              <a:buChar char="–"/>
              <a:defRPr/>
            </a:lvl4pPr>
            <a:lvl5pPr marL="2057400" marR="0" indent="-101600" algn="l" rtl="0">
              <a:spcBef>
                <a:spcPts val="400"/>
              </a:spcBef>
              <a:buClr>
                <a:schemeClr val="dk1"/>
              </a:buClr>
              <a:buFont typeface="Calibri"/>
              <a:buChar char="»"/>
              <a:defRPr/>
            </a:lvl5pPr>
            <a:lvl6pPr marL="2514600" marR="0" indent="-101600" algn="l" rtl="0">
              <a:spcBef>
                <a:spcPts val="400"/>
              </a:spcBef>
              <a:buClr>
                <a:schemeClr val="dk1"/>
              </a:buClr>
              <a:buFont typeface="Calibri"/>
              <a:buChar char="•"/>
              <a:defRPr/>
            </a:lvl6pPr>
            <a:lvl7pPr marL="2971800" marR="0" indent="-101600" algn="l" rtl="0">
              <a:spcBef>
                <a:spcPts val="400"/>
              </a:spcBef>
              <a:buClr>
                <a:schemeClr val="dk1"/>
              </a:buClr>
              <a:buFont typeface="Calibri"/>
              <a:buChar char="•"/>
              <a:defRPr/>
            </a:lvl7pPr>
            <a:lvl8pPr marL="3429000" marR="0" indent="-101600" algn="l" rtl="0">
              <a:spcBef>
                <a:spcPts val="400"/>
              </a:spcBef>
              <a:buClr>
                <a:schemeClr val="dk1"/>
              </a:buClr>
              <a:buFont typeface="Calibri"/>
              <a:buChar char="•"/>
              <a:defRPr/>
            </a:lvl8pPr>
            <a:lvl9pPr marL="3886200" marR="0" indent="-101600" algn="l" rtl="0">
              <a:spcBef>
                <a:spcPts val="400"/>
              </a:spcBef>
              <a:buClr>
                <a:schemeClr val="dk1"/>
              </a:buClr>
              <a:buFont typeface="Calibri"/>
              <a:buChar char="•"/>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rotWithShape="1">
          <a:blip r:embed="rId3">
            <a:alphaModFix/>
          </a:blip>
          <a:srcRect l="11511" t="9712" r="10071" b="2877"/>
          <a:stretch/>
        </p:blipFill>
        <p:spPr>
          <a:xfrm>
            <a:off x="2341503" y="414547"/>
            <a:ext cx="4364096" cy="3243052"/>
          </a:xfrm>
          <a:prstGeom prst="rect">
            <a:avLst/>
          </a:prstGeom>
          <a:noFill/>
          <a:ln>
            <a:noFill/>
          </a:ln>
        </p:spPr>
      </p:pic>
      <p:sp>
        <p:nvSpPr>
          <p:cNvPr id="85" name="Shape 85"/>
          <p:cNvSpPr txBox="1"/>
          <p:nvPr/>
        </p:nvSpPr>
        <p:spPr>
          <a:xfrm>
            <a:off x="1866900" y="3810000"/>
            <a:ext cx="5981699" cy="92332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5400" dirty="0" smtClean="0">
                <a:solidFill>
                  <a:schemeClr val="dk1"/>
                </a:solidFill>
                <a:latin typeface="Calibri"/>
                <a:ea typeface="Calibri"/>
                <a:cs typeface="Calibri"/>
                <a:sym typeface="Calibri"/>
              </a:rPr>
              <a:t>Final Round </a:t>
            </a:r>
            <a:endParaRPr lang="en-US" sz="5400" b="0" i="0" u="none" strike="noStrike" cap="none" baseline="0" dirty="0">
              <a:solidFill>
                <a:schemeClr val="dk1"/>
              </a:solidFill>
              <a:latin typeface="Calibri"/>
              <a:ea typeface="Calibri"/>
              <a:cs typeface="Calibri"/>
              <a:sym typeface="Calibri"/>
            </a:endParaRPr>
          </a:p>
        </p:txBody>
      </p:sp>
      <p:sp>
        <p:nvSpPr>
          <p:cNvPr id="86" name="Shape 86"/>
          <p:cNvSpPr/>
          <p:nvPr/>
        </p:nvSpPr>
        <p:spPr>
          <a:xfrm>
            <a:off x="2057400" y="4876800"/>
            <a:ext cx="5257799" cy="1077217"/>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a:solidFill>
                  <a:srgbClr val="777777"/>
                </a:solidFill>
                <a:latin typeface="Calibri"/>
                <a:ea typeface="Calibri"/>
                <a:cs typeface="Calibri"/>
                <a:sym typeface="Calibri"/>
              </a:rPr>
              <a:t>5</a:t>
            </a:r>
            <a:r>
              <a:rPr lang="en-US" sz="3200" b="0" i="0" u="none" strike="noStrike" cap="none" baseline="30000">
                <a:solidFill>
                  <a:srgbClr val="777777"/>
                </a:solidFill>
                <a:latin typeface="Calibri"/>
                <a:ea typeface="Calibri"/>
                <a:cs typeface="Calibri"/>
                <a:sym typeface="Calibri"/>
              </a:rPr>
              <a:t>th </a:t>
            </a:r>
            <a:r>
              <a:rPr lang="en-US" sz="3200" b="0" i="0" u="none" strike="noStrike" cap="none" baseline="0">
                <a:solidFill>
                  <a:srgbClr val="777777"/>
                </a:solidFill>
                <a:latin typeface="Calibri"/>
                <a:ea typeface="Calibri"/>
                <a:cs typeface="Calibri"/>
                <a:sym typeface="Calibri"/>
              </a:rPr>
              <a:t>Annual WSMA Math Bowl</a:t>
            </a:r>
          </a:p>
          <a:p>
            <a:pPr marL="0" marR="0" lvl="0" indent="0" algn="ctr" rtl="0">
              <a:spcBef>
                <a:spcPts val="0"/>
              </a:spcBef>
              <a:buSzPct val="25000"/>
              <a:buNone/>
            </a:pPr>
            <a:r>
              <a:rPr lang="en-US" sz="3200">
                <a:solidFill>
                  <a:srgbClr val="777777"/>
                </a:solidFill>
                <a:latin typeface="Calibri"/>
                <a:ea typeface="Calibri"/>
                <a:cs typeface="Calibri"/>
                <a:sym typeface="Calibri"/>
              </a:rPr>
              <a:t>March 7th, 2015</a:t>
            </a:r>
          </a:p>
        </p:txBody>
      </p:sp>
      <p:sp>
        <p:nvSpPr>
          <p:cNvPr id="87" name="Shape 87"/>
          <p:cNvSpPr/>
          <p:nvPr/>
        </p:nvSpPr>
        <p:spPr>
          <a:xfrm>
            <a:off x="190500" y="6210326"/>
            <a:ext cx="87630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This test material is copyright © 201</a:t>
            </a:r>
            <a:r>
              <a:rPr lang="en-US" sz="1200">
                <a:solidFill>
                  <a:srgbClr val="777777"/>
                </a:solidFill>
                <a:latin typeface="Calibri"/>
                <a:ea typeface="Calibri"/>
                <a:cs typeface="Calibri"/>
                <a:sym typeface="Calibri"/>
              </a:rPr>
              <a:t>5 </a:t>
            </a:r>
            <a:r>
              <a:rPr lang="en-US" sz="1200" b="0" i="0" u="none" strike="noStrike" cap="none" baseline="0">
                <a:solidFill>
                  <a:srgbClr val="777777"/>
                </a:solidFill>
                <a:latin typeface="Calibri"/>
                <a:ea typeface="Calibri"/>
                <a:cs typeface="Calibri"/>
                <a:sym typeface="Calibri"/>
              </a:rPr>
              <a:t>by the Washington Student Math Association and may not be distributed or reproduced other than for nonprofit educational purposes without the expressed written permission of WSMA. www.wastudentmath.org.</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157" name="Shape 157"/>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58" name="Shape 15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9 </a:t>
            </a:r>
          </a:p>
        </p:txBody>
      </p:sp>
      <p:sp>
        <p:nvSpPr>
          <p:cNvPr id="159" name="Shape 159"/>
          <p:cNvSpPr txBox="1">
            <a:spLocks noGrp="1"/>
          </p:cNvSpPr>
          <p:nvPr>
            <p:ph type="body" idx="1"/>
          </p:nvPr>
        </p:nvSpPr>
        <p:spPr>
          <a:xfrm>
            <a:off x="457200" y="2260600"/>
            <a:ext cx="8229600" cy="35305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2700" dirty="0">
                <a:solidFill>
                  <a:schemeClr val="dk1"/>
                </a:solidFill>
                <a:latin typeface="Calibri"/>
                <a:ea typeface="Calibri"/>
                <a:cs typeface="Calibri"/>
                <a:sym typeface="Calibri"/>
              </a:rPr>
              <a:t>A deck of card contains five blue cards 1, 2, 3, 4, and 5 and five white cards 1, 2, 3, 4, and 5. Two cards are drawn from the deck, and you win if you draw two cards of either the same color or the same number. What is the probability that you win?</a:t>
            </a:r>
            <a:endParaRPr sz="2700" dirty="0" smtClean="0">
              <a:solidFill>
                <a:schemeClr val="dk1"/>
              </a:solidFill>
              <a:latin typeface="Calibri"/>
              <a:ea typeface="Calibri"/>
              <a:cs typeface="Calibri"/>
              <a:sym typeface="Calibri"/>
            </a:endParaRPr>
          </a:p>
          <a:p>
            <a:pPr marL="0" marR="0" lvl="0" indent="0" algn="l" rtl="0">
              <a:lnSpc>
                <a:spcPct val="80000"/>
              </a:lnSpc>
              <a:spcBef>
                <a:spcPts val="0"/>
              </a:spcBef>
              <a:buClr>
                <a:schemeClr val="dk1"/>
              </a:buClr>
              <a:buFont typeface="Calibri"/>
              <a:buNone/>
            </a:pPr>
            <a:endParaRPr sz="2700" dirty="0">
              <a:solidFill>
                <a:schemeClr val="dk1"/>
              </a:solidFill>
              <a:latin typeface="Calibri"/>
              <a:ea typeface="Calibri"/>
              <a:cs typeface="Calibri"/>
              <a:sym typeface="Calibri"/>
            </a:endParaRPr>
          </a:p>
        </p:txBody>
      </p:sp>
      <p:sp>
        <p:nvSpPr>
          <p:cNvPr id="160" name="Shape 160"/>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65" name="Shape 165"/>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66" name="Shape 16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10 </a:t>
            </a:r>
          </a:p>
        </p:txBody>
      </p:sp>
      <p:sp>
        <p:nvSpPr>
          <p:cNvPr id="167" name="Shape 167"/>
          <p:cNvSpPr txBox="1">
            <a:spLocks noGrp="1"/>
          </p:cNvSpPr>
          <p:nvPr>
            <p:ph type="body" idx="1"/>
          </p:nvPr>
        </p:nvSpPr>
        <p:spPr>
          <a:xfrm>
            <a:off x="457200" y="2819400"/>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3200" dirty="0">
                <a:solidFill>
                  <a:schemeClr val="dk1"/>
                </a:solidFill>
                <a:latin typeface="Calibri"/>
                <a:ea typeface="Calibri"/>
                <a:cs typeface="Calibri"/>
                <a:sym typeface="Calibri"/>
              </a:rPr>
              <a:t>The area of rectangle WSMA is 40. If point W and the midpoints of SM and MA are joined to form a triangle, find the area of the triangle. </a:t>
            </a:r>
            <a:endParaRPr sz="3200" dirty="0" smtClean="0">
              <a:solidFill>
                <a:schemeClr val="dk1"/>
              </a:solidFill>
              <a:latin typeface="Calibri"/>
              <a:ea typeface="Calibri"/>
              <a:cs typeface="Calibri"/>
              <a:sym typeface="Calibri"/>
            </a:endParaRPr>
          </a:p>
          <a:p>
            <a:pPr marL="0" marR="0" lvl="0" indent="0" algn="l" rtl="0">
              <a:spcBef>
                <a:spcPts val="0"/>
              </a:spcBef>
              <a:buClr>
                <a:schemeClr val="dk1"/>
              </a:buClr>
              <a:buFont typeface="Calibri"/>
              <a:buNone/>
            </a:pPr>
            <a:endParaRPr sz="3200" dirty="0">
              <a:solidFill>
                <a:schemeClr val="dk1"/>
              </a:solidFill>
              <a:latin typeface="Calibri"/>
              <a:ea typeface="Calibri"/>
              <a:cs typeface="Calibri"/>
              <a:sym typeface="Calibri"/>
            </a:endParaRPr>
          </a:p>
        </p:txBody>
      </p:sp>
      <p:sp>
        <p:nvSpPr>
          <p:cNvPr id="168" name="Shape 168"/>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pic>
        <p:nvPicPr>
          <p:cNvPr id="173" name="Shape 173"/>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74" name="Shape 17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11 </a:t>
            </a:r>
          </a:p>
        </p:txBody>
      </p:sp>
      <p:sp>
        <p:nvSpPr>
          <p:cNvPr id="175" name="Shape 175"/>
          <p:cNvSpPr txBox="1">
            <a:spLocks noGrp="1"/>
          </p:cNvSpPr>
          <p:nvPr>
            <p:ph type="body" idx="1"/>
          </p:nvPr>
        </p:nvSpPr>
        <p:spPr>
          <a:xfrm>
            <a:off x="457200" y="2699946"/>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3200" dirty="0">
                <a:solidFill>
                  <a:schemeClr val="dk1"/>
                </a:solidFill>
                <a:latin typeface="Calibri"/>
                <a:ea typeface="Calibri"/>
                <a:cs typeface="Calibri"/>
                <a:sym typeface="Calibri"/>
              </a:rPr>
              <a:t>What is the value of A if 532A₆ + </a:t>
            </a:r>
            <a:r>
              <a:rPr lang="en-US" sz="3200" dirty="0" smtClean="0">
                <a:solidFill>
                  <a:schemeClr val="dk1"/>
                </a:solidFill>
                <a:latin typeface="Calibri"/>
                <a:ea typeface="Calibri"/>
                <a:cs typeface="Calibri"/>
                <a:sym typeface="Calibri"/>
              </a:rPr>
              <a:t>76A1</a:t>
            </a:r>
            <a:r>
              <a:rPr lang="en-US" sz="3200" baseline="-25000" dirty="0" smtClean="0">
                <a:solidFill>
                  <a:schemeClr val="dk1"/>
                </a:solidFill>
                <a:latin typeface="Calibri"/>
                <a:ea typeface="Calibri"/>
                <a:cs typeface="Calibri"/>
                <a:sym typeface="Calibri"/>
              </a:rPr>
              <a:t>8</a:t>
            </a:r>
            <a:r>
              <a:rPr lang="en-US" sz="3200" dirty="0" smtClean="0">
                <a:solidFill>
                  <a:schemeClr val="dk1"/>
                </a:solidFill>
                <a:latin typeface="Calibri"/>
                <a:ea typeface="Calibri"/>
                <a:cs typeface="Calibri"/>
                <a:sym typeface="Calibri"/>
              </a:rPr>
              <a:t>= 5187? </a:t>
            </a:r>
            <a:endParaRPr sz="3200" dirty="0" smtClean="0">
              <a:solidFill>
                <a:schemeClr val="dk1"/>
              </a:solidFill>
              <a:latin typeface="Calibri"/>
              <a:ea typeface="Calibri"/>
              <a:cs typeface="Calibri"/>
              <a:sym typeface="Calibri"/>
            </a:endParaRPr>
          </a:p>
          <a:p>
            <a:pPr marL="0" marR="0" lvl="0" indent="0" algn="l" rtl="0">
              <a:spcBef>
                <a:spcPts val="0"/>
              </a:spcBef>
              <a:buClr>
                <a:schemeClr val="dk1"/>
              </a:buClr>
              <a:buFont typeface="Calibri"/>
              <a:buNone/>
            </a:pPr>
            <a:endParaRPr sz="3200" dirty="0">
              <a:solidFill>
                <a:schemeClr val="dk1"/>
              </a:solidFill>
              <a:latin typeface="Calibri"/>
              <a:ea typeface="Calibri"/>
              <a:cs typeface="Calibri"/>
              <a:sym typeface="Calibri"/>
            </a:endParaRPr>
          </a:p>
        </p:txBody>
      </p:sp>
      <p:sp>
        <p:nvSpPr>
          <p:cNvPr id="176" name="Shape 17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Shape 181"/>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82" name="Shape 18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12 </a:t>
            </a:r>
          </a:p>
        </p:txBody>
      </p:sp>
      <p:sp>
        <p:nvSpPr>
          <p:cNvPr id="183" name="Shape 183"/>
          <p:cNvSpPr txBox="1">
            <a:spLocks noGrp="1"/>
          </p:cNvSpPr>
          <p:nvPr>
            <p:ph type="body" idx="1"/>
          </p:nvPr>
        </p:nvSpPr>
        <p:spPr>
          <a:xfrm>
            <a:off x="457200" y="2045450"/>
            <a:ext cx="8229600" cy="2971799"/>
          </a:xfrm>
          <a:prstGeom prst="rect">
            <a:avLst/>
          </a:prstGeom>
          <a:noFill/>
          <a:ln>
            <a:noFill/>
          </a:ln>
        </p:spPr>
        <p:txBody>
          <a:bodyPr lIns="91425" tIns="45700" rIns="91425" bIns="45700" anchor="t" anchorCtr="0">
            <a:noAutofit/>
          </a:bodyPr>
          <a:lstStyle/>
          <a:p>
            <a:pPr marL="0" lvl="0" indent="0">
              <a:spcBef>
                <a:spcPts val="0"/>
              </a:spcBef>
              <a:buNone/>
            </a:pPr>
            <a:r>
              <a:rPr lang="en-US" sz="3200" dirty="0">
                <a:solidFill>
                  <a:schemeClr val="dk1"/>
                </a:solidFill>
                <a:latin typeface="Calibri"/>
                <a:ea typeface="Calibri"/>
                <a:cs typeface="Calibri"/>
                <a:sym typeface="Calibri"/>
              </a:rPr>
              <a:t>Two six digit numbers WSMA14 and WSMA15 added together equals 1086429. What is W + S + M + A?</a:t>
            </a:r>
            <a:endParaRPr sz="3200" dirty="0">
              <a:solidFill>
                <a:schemeClr val="dk1"/>
              </a:solidFill>
              <a:latin typeface="Calibri"/>
              <a:ea typeface="Calibri"/>
              <a:cs typeface="Calibri"/>
              <a:sym typeface="Calibri"/>
            </a:endParaRPr>
          </a:p>
        </p:txBody>
      </p:sp>
      <p:sp>
        <p:nvSpPr>
          <p:cNvPr id="184" name="Shape 18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pic>
        <p:nvPicPr>
          <p:cNvPr id="189" name="Shape 189"/>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90" name="Shape 19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13 </a:t>
            </a:r>
          </a:p>
        </p:txBody>
      </p:sp>
      <p:sp>
        <p:nvSpPr>
          <p:cNvPr id="191" name="Shape 191"/>
          <p:cNvSpPr txBox="1">
            <a:spLocks noGrp="1"/>
          </p:cNvSpPr>
          <p:nvPr>
            <p:ph type="body" idx="1"/>
          </p:nvPr>
        </p:nvSpPr>
        <p:spPr>
          <a:xfrm>
            <a:off x="457200" y="2413000"/>
            <a:ext cx="8229600" cy="33781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3200" dirty="0">
                <a:solidFill>
                  <a:schemeClr val="dk1"/>
                </a:solidFill>
                <a:latin typeface="Calibri"/>
                <a:ea typeface="Calibri"/>
                <a:cs typeface="Calibri"/>
                <a:sym typeface="Calibri"/>
              </a:rPr>
              <a:t>What is the probability of drawing a random factor of 84 that is less than 9?</a:t>
            </a:r>
            <a:endParaRPr sz="3200" dirty="0">
              <a:solidFill>
                <a:schemeClr val="dk1"/>
              </a:solidFill>
              <a:latin typeface="Calibri"/>
              <a:ea typeface="Calibri"/>
              <a:cs typeface="Calibri"/>
              <a:sym typeface="Calibri"/>
            </a:endParaRPr>
          </a:p>
        </p:txBody>
      </p:sp>
      <p:sp>
        <p:nvSpPr>
          <p:cNvPr id="192" name="Shape 19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pic>
        <p:nvPicPr>
          <p:cNvPr id="197" name="Shape 197"/>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98" name="Shape 19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14 </a:t>
            </a:r>
          </a:p>
        </p:txBody>
      </p:sp>
      <p:sp>
        <p:nvSpPr>
          <p:cNvPr id="199" name="Shape 199"/>
          <p:cNvSpPr txBox="1">
            <a:spLocks noGrp="1"/>
          </p:cNvSpPr>
          <p:nvPr>
            <p:ph type="body" idx="1"/>
          </p:nvPr>
        </p:nvSpPr>
        <p:spPr>
          <a:xfrm>
            <a:off x="457200" y="2819400"/>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2950" dirty="0">
                <a:solidFill>
                  <a:schemeClr val="dk1"/>
                </a:solidFill>
                <a:latin typeface="Calibri"/>
                <a:ea typeface="Calibri"/>
                <a:cs typeface="Calibri"/>
                <a:sym typeface="Calibri"/>
              </a:rPr>
              <a:t>How many ways are there of arranging the word ISSAQUAH?</a:t>
            </a:r>
            <a:endParaRPr sz="2950" dirty="0">
              <a:solidFill>
                <a:schemeClr val="dk1"/>
              </a:solidFill>
              <a:latin typeface="Calibri"/>
              <a:ea typeface="Calibri"/>
              <a:cs typeface="Calibri"/>
              <a:sym typeface="Calibri"/>
            </a:endParaRPr>
          </a:p>
        </p:txBody>
      </p:sp>
      <p:sp>
        <p:nvSpPr>
          <p:cNvPr id="200" name="Shape 200"/>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pic>
        <p:nvPicPr>
          <p:cNvPr id="205" name="Shape 205"/>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206" name="Shape 20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15</a:t>
            </a:r>
          </a:p>
        </p:txBody>
      </p:sp>
      <p:sp>
        <p:nvSpPr>
          <p:cNvPr id="207" name="Shape 207"/>
          <p:cNvSpPr txBox="1">
            <a:spLocks noGrp="1"/>
          </p:cNvSpPr>
          <p:nvPr>
            <p:ph type="body" idx="1"/>
          </p:nvPr>
        </p:nvSpPr>
        <p:spPr>
          <a:xfrm>
            <a:off x="457200" y="2125125"/>
            <a:ext cx="8229600" cy="2971799"/>
          </a:xfrm>
          <a:prstGeom prst="rect">
            <a:avLst/>
          </a:prstGeom>
          <a:noFill/>
          <a:ln>
            <a:noFill/>
          </a:ln>
        </p:spPr>
        <p:txBody>
          <a:bodyPr lIns="91425" tIns="45700" rIns="91425" bIns="45700" anchor="t" anchorCtr="0">
            <a:noAutofit/>
          </a:bodyPr>
          <a:lstStyle/>
          <a:p>
            <a:pPr marL="158750" lvl="0" indent="0">
              <a:lnSpc>
                <a:spcPct val="138000"/>
              </a:lnSpc>
              <a:spcBef>
                <a:spcPts val="0"/>
              </a:spcBef>
              <a:buSzPct val="34375"/>
              <a:buNone/>
            </a:pPr>
            <a:r>
              <a:rPr lang="en-US" sz="3200" dirty="0">
                <a:solidFill>
                  <a:schemeClr val="dk1"/>
                </a:solidFill>
                <a:latin typeface="Calibri"/>
                <a:ea typeface="Calibri"/>
                <a:cs typeface="Calibri"/>
                <a:sym typeface="Calibri"/>
              </a:rPr>
              <a:t>If I multiply the number AB and BA, I get 403. What is the sum of A and B?</a:t>
            </a:r>
            <a:endParaRPr sz="3200" dirty="0">
              <a:solidFill>
                <a:schemeClr val="dk1"/>
              </a:solidFill>
              <a:latin typeface="Calibri"/>
              <a:ea typeface="Calibri"/>
              <a:cs typeface="Calibri"/>
              <a:sym typeface="Calibri"/>
            </a:endParaRPr>
          </a:p>
          <a:p>
            <a:pPr marL="0" marR="0" lvl="0" indent="0" algn="l" rtl="0">
              <a:spcBef>
                <a:spcPts val="0"/>
              </a:spcBef>
              <a:buClr>
                <a:schemeClr val="dk1"/>
              </a:buClr>
              <a:buFont typeface="Calibri"/>
              <a:buNone/>
            </a:pPr>
            <a:endParaRPr sz="3200" dirty="0">
              <a:solidFill>
                <a:schemeClr val="dk1"/>
              </a:solidFill>
              <a:latin typeface="Calibri"/>
              <a:ea typeface="Calibri"/>
              <a:cs typeface="Calibri"/>
              <a:sym typeface="Calibri"/>
            </a:endParaRPr>
          </a:p>
        </p:txBody>
      </p:sp>
      <p:sp>
        <p:nvSpPr>
          <p:cNvPr id="208" name="Shape 208"/>
          <p:cNvSpPr/>
          <p:nvPr/>
        </p:nvSpPr>
        <p:spPr>
          <a:xfrm>
            <a:off x="2286000" y="6400800"/>
            <a:ext cx="4572000" cy="276899"/>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a:t>
            </a:r>
            <a:r>
              <a:rPr lang="en-US" sz="1200">
                <a:solidFill>
                  <a:srgbClr val="777777"/>
                </a:solidFill>
                <a:latin typeface="Calibri"/>
                <a:ea typeface="Calibri"/>
                <a:cs typeface="Calibri"/>
                <a:sym typeface="Calibri"/>
              </a:rPr>
              <a:t>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pic>
        <p:nvPicPr>
          <p:cNvPr id="213" name="Shape 213"/>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214" name="Shape 21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16</a:t>
            </a:r>
          </a:p>
        </p:txBody>
      </p:sp>
      <p:sp>
        <p:nvSpPr>
          <p:cNvPr id="215" name="Shape 215"/>
          <p:cNvSpPr txBox="1">
            <a:spLocks noGrp="1"/>
          </p:cNvSpPr>
          <p:nvPr>
            <p:ph type="body" idx="1"/>
          </p:nvPr>
        </p:nvSpPr>
        <p:spPr>
          <a:xfrm>
            <a:off x="457200" y="2819400"/>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3200" dirty="0">
                <a:solidFill>
                  <a:schemeClr val="dk1"/>
                </a:solidFill>
                <a:latin typeface="Calibri"/>
                <a:ea typeface="Calibri"/>
                <a:cs typeface="Calibri"/>
                <a:sym typeface="Calibri"/>
              </a:rPr>
              <a:t>What is the angle whose complement is ⅙ of its supplement?</a:t>
            </a:r>
            <a:endParaRPr sz="3200" dirty="0" smtClean="0">
              <a:solidFill>
                <a:schemeClr val="dk1"/>
              </a:solidFill>
              <a:latin typeface="Calibri"/>
              <a:ea typeface="Calibri"/>
              <a:cs typeface="Calibri"/>
              <a:sym typeface="Calibri"/>
            </a:endParaRPr>
          </a:p>
          <a:p>
            <a:pPr marL="0" marR="0" lvl="0" indent="0" algn="l" rtl="0">
              <a:spcBef>
                <a:spcPts val="0"/>
              </a:spcBef>
              <a:buClr>
                <a:schemeClr val="dk1"/>
              </a:buClr>
              <a:buFont typeface="Calibri"/>
              <a:buNone/>
            </a:pPr>
            <a:endParaRPr sz="3200" dirty="0">
              <a:solidFill>
                <a:schemeClr val="dk1"/>
              </a:solidFill>
              <a:latin typeface="Calibri"/>
              <a:ea typeface="Calibri"/>
              <a:cs typeface="Calibri"/>
              <a:sym typeface="Calibri"/>
            </a:endParaRPr>
          </a:p>
        </p:txBody>
      </p:sp>
      <p:sp>
        <p:nvSpPr>
          <p:cNvPr id="216" name="Shape 21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Shape 93"/>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94" name="Shape 9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 </a:t>
            </a:r>
          </a:p>
        </p:txBody>
      </p:sp>
      <p:sp>
        <p:nvSpPr>
          <p:cNvPr id="95" name="Shape 95"/>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
        <p:nvSpPr>
          <p:cNvPr id="96" name="Shape 96"/>
          <p:cNvSpPr txBox="1"/>
          <p:nvPr/>
        </p:nvSpPr>
        <p:spPr>
          <a:xfrm>
            <a:off x="457200" y="2590800"/>
            <a:ext cx="8305799" cy="2554544"/>
          </a:xfrm>
          <a:prstGeom prst="rect">
            <a:avLst/>
          </a:prstGeom>
          <a:noFill/>
          <a:ln>
            <a:noFill/>
          </a:ln>
        </p:spPr>
        <p:txBody>
          <a:bodyPr lIns="91425" tIns="45700" rIns="91425" bIns="45700" anchor="t" anchorCtr="0">
            <a:noAutofit/>
          </a:bodyPr>
          <a:lstStyle/>
          <a:p>
            <a:pPr lvl="0" rtl="0">
              <a:lnSpc>
                <a:spcPct val="138000"/>
              </a:lnSpc>
              <a:spcBef>
                <a:spcPts val="0"/>
              </a:spcBef>
              <a:buNone/>
            </a:pPr>
            <a:r>
              <a:rPr lang="en-US" sz="3200" dirty="0" smtClean="0">
                <a:solidFill>
                  <a:schemeClr val="dk1"/>
                </a:solidFill>
                <a:latin typeface="Calibri"/>
                <a:ea typeface="Calibri"/>
                <a:cs typeface="Calibri"/>
                <a:sym typeface="Calibri"/>
              </a:rPr>
              <a:t>Find the area of a triangle with side lengths 13, 14, and 15. </a:t>
            </a:r>
            <a:endParaRPr lang="en-US" sz="3200" dirty="0">
              <a:solidFill>
                <a:schemeClr val="dk1"/>
              </a:solidFill>
              <a:latin typeface="Calibri"/>
              <a:ea typeface="Calibri"/>
              <a:cs typeface="Calibri"/>
              <a:sym typeface="Calibri"/>
            </a:endParaRPr>
          </a:p>
          <a:p>
            <a:pPr lvl="0" indent="2540000" rtl="0">
              <a:lnSpc>
                <a:spcPct val="115000"/>
              </a:lnSpc>
              <a:spcBef>
                <a:spcPts val="0"/>
              </a:spcBef>
              <a:buClr>
                <a:schemeClr val="dk1"/>
              </a:buClr>
              <a:buFont typeface="Arial"/>
              <a:buNone/>
            </a:pPr>
            <a:endParaRPr sz="3200" dirty="0">
              <a:solidFill>
                <a:schemeClr val="dk1"/>
              </a:solidFill>
              <a:latin typeface="Calibri"/>
              <a:ea typeface="Calibri"/>
              <a:cs typeface="Calibri"/>
              <a:sym typeface="Calibri"/>
            </a:endParaRPr>
          </a:p>
          <a:p>
            <a:pPr marL="0" marR="0" lvl="0" indent="0" algn="l" rtl="0">
              <a:spcBef>
                <a:spcPts val="0"/>
              </a:spcBef>
              <a:buNone/>
            </a:pPr>
            <a:endParaRPr sz="320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Shape 101"/>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02" name="Shape 10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2 </a:t>
            </a:r>
          </a:p>
        </p:txBody>
      </p:sp>
      <p:sp>
        <p:nvSpPr>
          <p:cNvPr id="103" name="Shape 103"/>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
        <p:nvSpPr>
          <p:cNvPr id="104" name="Shape 104"/>
          <p:cNvSpPr txBox="1"/>
          <p:nvPr/>
        </p:nvSpPr>
        <p:spPr>
          <a:xfrm>
            <a:off x="1079500" y="2260600"/>
            <a:ext cx="7543800" cy="1569660"/>
          </a:xfrm>
          <a:prstGeom prst="rect">
            <a:avLst/>
          </a:prstGeom>
          <a:noFill/>
          <a:ln>
            <a:noFill/>
          </a:ln>
        </p:spPr>
        <p:txBody>
          <a:bodyPr lIns="91425" tIns="45700" rIns="91425" bIns="45700" anchor="t" anchorCtr="0">
            <a:noAutofit/>
          </a:bodyPr>
          <a:lstStyle/>
          <a:p>
            <a:pPr lvl="0" rtl="0">
              <a:lnSpc>
                <a:spcPct val="138000"/>
              </a:lnSpc>
              <a:spcBef>
                <a:spcPts val="0"/>
              </a:spcBef>
              <a:buNone/>
            </a:pPr>
            <a:r>
              <a:rPr lang="en-US" sz="3200" dirty="0" smtClean="0">
                <a:solidFill>
                  <a:schemeClr val="dk1"/>
                </a:solidFill>
                <a:latin typeface="Calibri"/>
                <a:ea typeface="Calibri"/>
                <a:cs typeface="Calibri"/>
                <a:sym typeface="Calibri"/>
              </a:rPr>
              <a:t>What is the smallest positive integer with exactly 8 positive factors?  </a:t>
            </a:r>
            <a:endParaRPr lang="en-US" sz="3200" dirty="0">
              <a:solidFill>
                <a:schemeClr val="dk1"/>
              </a:solidFill>
              <a:latin typeface="Calibri"/>
              <a:ea typeface="Calibri"/>
              <a:cs typeface="Calibri"/>
              <a:sym typeface="Calibri"/>
            </a:endParaRPr>
          </a:p>
          <a:p>
            <a:pPr lvl="0" indent="2540000" rtl="0">
              <a:lnSpc>
                <a:spcPct val="115000"/>
              </a:lnSpc>
              <a:spcBef>
                <a:spcPts val="0"/>
              </a:spcBef>
              <a:buClr>
                <a:schemeClr val="dk1"/>
              </a:buClr>
              <a:buFont typeface="Arial"/>
              <a:buNone/>
            </a:pPr>
            <a:endParaRPr sz="3200" dirty="0">
              <a:solidFill>
                <a:schemeClr val="dk1"/>
              </a:solidFill>
              <a:latin typeface="Calibri"/>
              <a:ea typeface="Calibri"/>
              <a:cs typeface="Calibri"/>
              <a:sym typeface="Calibri"/>
            </a:endParaRPr>
          </a:p>
          <a:p>
            <a:pPr marL="0" marR="0" lvl="0" indent="0" algn="l" rtl="0">
              <a:spcBef>
                <a:spcPts val="0"/>
              </a:spcBef>
              <a:buNone/>
            </a:pPr>
            <a:endParaRPr sz="320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09" name="Shape 109"/>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10" name="Shape 11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3 </a:t>
            </a:r>
          </a:p>
        </p:txBody>
      </p:sp>
      <p:sp>
        <p:nvSpPr>
          <p:cNvPr id="111" name="Shape 111"/>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
        <p:nvSpPr>
          <p:cNvPr id="112" name="Shape 112"/>
          <p:cNvSpPr txBox="1"/>
          <p:nvPr/>
        </p:nvSpPr>
        <p:spPr>
          <a:xfrm>
            <a:off x="686825" y="2250375"/>
            <a:ext cx="8001000" cy="1569599"/>
          </a:xfrm>
          <a:prstGeom prst="rect">
            <a:avLst/>
          </a:prstGeom>
          <a:noFill/>
          <a:ln>
            <a:noFill/>
          </a:ln>
        </p:spPr>
        <p:txBody>
          <a:bodyPr lIns="91425" tIns="45700" rIns="91425" bIns="45700" anchor="t" anchorCtr="0">
            <a:noAutofit/>
          </a:bodyPr>
          <a:lstStyle/>
          <a:p>
            <a:pPr lvl="0" rtl="0">
              <a:lnSpc>
                <a:spcPct val="138000"/>
              </a:lnSpc>
              <a:spcBef>
                <a:spcPts val="0"/>
              </a:spcBef>
              <a:buNone/>
            </a:pPr>
            <a:r>
              <a:rPr lang="en-US" sz="3200" dirty="0" smtClean="0">
                <a:solidFill>
                  <a:schemeClr val="dk1"/>
                </a:solidFill>
                <a:latin typeface="Calibri"/>
                <a:ea typeface="Calibri"/>
                <a:cs typeface="Calibri"/>
                <a:sym typeface="Calibri"/>
              </a:rPr>
              <a:t>How many rectangles of any size are in this image? </a:t>
            </a:r>
            <a:endParaRPr lang="en-US" sz="3200" dirty="0">
              <a:solidFill>
                <a:schemeClr val="dk1"/>
              </a:solidFill>
              <a:latin typeface="Calibri"/>
              <a:ea typeface="Calibri"/>
              <a:cs typeface="Calibri"/>
              <a:sym typeface="Calibri"/>
            </a:endParaRPr>
          </a:p>
          <a:p>
            <a:pPr lvl="0" rtl="0">
              <a:lnSpc>
                <a:spcPct val="115000"/>
              </a:lnSpc>
              <a:spcBef>
                <a:spcPts val="0"/>
              </a:spcBef>
              <a:buClr>
                <a:schemeClr val="dk1"/>
              </a:buClr>
              <a:buFont typeface="Arial"/>
              <a:buNone/>
            </a:pPr>
            <a:endParaRPr sz="3200" dirty="0">
              <a:solidFill>
                <a:schemeClr val="dk1"/>
              </a:solidFill>
              <a:latin typeface="Calibri"/>
              <a:ea typeface="Calibri"/>
              <a:cs typeface="Calibri"/>
              <a:sym typeface="Calibri"/>
            </a:endParaRPr>
          </a:p>
          <a:p>
            <a:pPr marL="0" marR="0" lvl="0" indent="0" algn="l" rtl="0">
              <a:spcBef>
                <a:spcPts val="0"/>
              </a:spcBef>
              <a:buNone/>
            </a:pPr>
            <a:endParaRPr sz="3200" dirty="0">
              <a:solidFill>
                <a:schemeClr val="dk1"/>
              </a:solidFill>
              <a:latin typeface="Calibri"/>
              <a:ea typeface="Calibri"/>
              <a:cs typeface="Calibri"/>
              <a:sym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1553534845"/>
              </p:ext>
            </p:extLst>
          </p:nvPr>
        </p:nvGraphicFramePr>
        <p:xfrm>
          <a:off x="1524000" y="3819974"/>
          <a:ext cx="6096000" cy="1483360"/>
        </p:xfrm>
        <a:graphic>
          <a:graphicData uri="http://schemas.openxmlformats.org/drawingml/2006/table">
            <a:tbl>
              <a:tblPr firstRow="1" bandRow="1"/>
              <a:tblGrid>
                <a:gridCol w="1524000"/>
                <a:gridCol w="1524000"/>
                <a:gridCol w="1524000"/>
                <a:gridCol w="1524000"/>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18" name="Shape 11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4 </a:t>
            </a:r>
          </a:p>
        </p:txBody>
      </p:sp>
      <p:sp>
        <p:nvSpPr>
          <p:cNvPr id="119" name="Shape 119"/>
          <p:cNvSpPr txBox="1">
            <a:spLocks noGrp="1"/>
          </p:cNvSpPr>
          <p:nvPr>
            <p:ph type="body" idx="1"/>
          </p:nvPr>
        </p:nvSpPr>
        <p:spPr>
          <a:xfrm>
            <a:off x="622300" y="2374900"/>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3200" dirty="0">
                <a:solidFill>
                  <a:schemeClr val="dk1"/>
                </a:solidFill>
                <a:latin typeface="Calibri"/>
                <a:ea typeface="Calibri"/>
                <a:cs typeface="Calibri"/>
                <a:sym typeface="Calibri"/>
              </a:rPr>
              <a:t>There are 4 children at a party. The sum of the ages of three of them each are 30, 32, 32, and 35. What is the age of the oldest child? </a:t>
            </a:r>
            <a:endParaRPr sz="1100" dirty="0">
              <a:solidFill>
                <a:schemeClr val="dk1"/>
              </a:solidFill>
            </a:endParaRPr>
          </a:p>
          <a:p>
            <a:pPr marL="0" marR="0" lvl="0" indent="0" algn="l" rtl="0">
              <a:spcBef>
                <a:spcPts val="0"/>
              </a:spcBef>
              <a:buClr>
                <a:schemeClr val="dk1"/>
              </a:buClr>
              <a:buFont typeface="Calibri"/>
              <a:buNone/>
            </a:pPr>
            <a:endParaRPr sz="3200" dirty="0">
              <a:solidFill>
                <a:schemeClr val="dk1"/>
              </a:solidFill>
              <a:latin typeface="Calibri"/>
              <a:ea typeface="Calibri"/>
              <a:cs typeface="Calibri"/>
              <a:sym typeface="Calibri"/>
            </a:endParaRPr>
          </a:p>
        </p:txBody>
      </p:sp>
      <p:sp>
        <p:nvSpPr>
          <p:cNvPr id="120" name="Shape 120"/>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Shape 125"/>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26" name="Shape 12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5 </a:t>
            </a:r>
          </a:p>
        </p:txBody>
      </p:sp>
      <p:sp>
        <p:nvSpPr>
          <p:cNvPr id="127" name="Shape 127"/>
          <p:cNvSpPr txBox="1">
            <a:spLocks noGrp="1"/>
          </p:cNvSpPr>
          <p:nvPr>
            <p:ph type="body" idx="1"/>
          </p:nvPr>
        </p:nvSpPr>
        <p:spPr>
          <a:xfrm>
            <a:off x="457200" y="2819400"/>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SzPct val="34375"/>
              <a:buNone/>
            </a:pPr>
            <a:r>
              <a:rPr lang="en-US" sz="3200" dirty="0">
                <a:solidFill>
                  <a:schemeClr val="dk1"/>
                </a:solidFill>
                <a:latin typeface="Calibri"/>
                <a:ea typeface="Calibri"/>
                <a:cs typeface="Calibri"/>
                <a:sym typeface="Calibri"/>
              </a:rPr>
              <a:t>The product of the ages of Jessica and her twin little sisters is 81. What is the sum of the their three ages?</a:t>
            </a:r>
            <a:endParaRPr sz="3200" dirty="0">
              <a:solidFill>
                <a:schemeClr val="dk1"/>
              </a:solidFill>
              <a:latin typeface="Calibri"/>
              <a:ea typeface="Calibri"/>
              <a:cs typeface="Calibri"/>
              <a:sym typeface="Calibri"/>
            </a:endParaRPr>
          </a:p>
        </p:txBody>
      </p:sp>
      <p:sp>
        <p:nvSpPr>
          <p:cNvPr id="128" name="Shape 128"/>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3" name="Shape 133"/>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34" name="Shape 13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6 </a:t>
            </a:r>
          </a:p>
        </p:txBody>
      </p:sp>
      <p:sp>
        <p:nvSpPr>
          <p:cNvPr id="135" name="Shape 135"/>
          <p:cNvSpPr txBox="1">
            <a:spLocks noGrp="1"/>
          </p:cNvSpPr>
          <p:nvPr>
            <p:ph type="body" idx="1"/>
          </p:nvPr>
        </p:nvSpPr>
        <p:spPr>
          <a:xfrm>
            <a:off x="457200" y="2773850"/>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3200" dirty="0">
                <a:solidFill>
                  <a:schemeClr val="dk1"/>
                </a:solidFill>
                <a:latin typeface="Calibri"/>
                <a:ea typeface="Calibri"/>
                <a:cs typeface="Calibri"/>
                <a:sym typeface="Calibri"/>
              </a:rPr>
              <a:t>What is the value of x when 9^x= 19683?</a:t>
            </a:r>
            <a:endParaRPr sz="1100" dirty="0">
              <a:solidFill>
                <a:schemeClr val="dk1"/>
              </a:solidFill>
            </a:endParaRPr>
          </a:p>
        </p:txBody>
      </p:sp>
      <p:sp>
        <p:nvSpPr>
          <p:cNvPr id="136" name="Shape 13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Shape 141"/>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42" name="Shape 14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7 </a:t>
            </a:r>
          </a:p>
        </p:txBody>
      </p:sp>
      <p:sp>
        <p:nvSpPr>
          <p:cNvPr id="143" name="Shape 143"/>
          <p:cNvSpPr txBox="1">
            <a:spLocks noGrp="1"/>
          </p:cNvSpPr>
          <p:nvPr>
            <p:ph type="body" idx="1"/>
          </p:nvPr>
        </p:nvSpPr>
        <p:spPr>
          <a:xfrm>
            <a:off x="457200" y="2400300"/>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3200" dirty="0">
                <a:solidFill>
                  <a:schemeClr val="dk1"/>
                </a:solidFill>
                <a:latin typeface="Calibri"/>
                <a:ea typeface="Calibri"/>
                <a:cs typeface="Calibri"/>
                <a:sym typeface="Calibri"/>
              </a:rPr>
              <a:t>More than ten people are seated in a circle. They pass around a bag of 100 marbles, and each person takes one marble from the bag as it goes around. Sai takes both the first and last marble. How many ways can this happen?</a:t>
            </a:r>
            <a:endParaRPr sz="3200" dirty="0" smtClean="0">
              <a:solidFill>
                <a:schemeClr val="dk1"/>
              </a:solidFill>
              <a:latin typeface="Calibri"/>
              <a:ea typeface="Calibri"/>
              <a:cs typeface="Calibri"/>
              <a:sym typeface="Calibri"/>
            </a:endParaRPr>
          </a:p>
          <a:p>
            <a:pPr marL="0" marR="0" lvl="0" indent="0" algn="l" rtl="0">
              <a:spcBef>
                <a:spcPts val="0"/>
              </a:spcBef>
              <a:buClr>
                <a:schemeClr val="dk1"/>
              </a:buClr>
              <a:buFont typeface="Calibri"/>
              <a:buNone/>
            </a:pPr>
            <a:endParaRPr sz="3200" dirty="0">
              <a:solidFill>
                <a:schemeClr val="dk1"/>
              </a:solidFill>
              <a:latin typeface="Calibri"/>
              <a:ea typeface="Calibri"/>
              <a:cs typeface="Calibri"/>
              <a:sym typeface="Calibri"/>
            </a:endParaRPr>
          </a:p>
        </p:txBody>
      </p:sp>
      <p:sp>
        <p:nvSpPr>
          <p:cNvPr id="144" name="Shape 14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Shape 149"/>
          <p:cNvPicPr preferRelativeResize="0"/>
          <p:nvPr/>
        </p:nvPicPr>
        <p:blipFill rotWithShape="1">
          <a:blip r:embed="rId3">
            <a:alphaModFix/>
          </a:blip>
          <a:srcRect l="11511" t="9712" r="10071" b="2877"/>
          <a:stretch/>
        </p:blipFill>
        <p:spPr>
          <a:xfrm>
            <a:off x="298921" y="381000"/>
            <a:ext cx="2139477" cy="1589891"/>
          </a:xfrm>
          <a:prstGeom prst="rect">
            <a:avLst/>
          </a:prstGeom>
          <a:noFill/>
          <a:ln>
            <a:noFill/>
          </a:ln>
        </p:spPr>
      </p:pic>
      <p:sp>
        <p:nvSpPr>
          <p:cNvPr id="150" name="Shape 15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8 </a:t>
            </a:r>
          </a:p>
        </p:txBody>
      </p:sp>
      <p:sp>
        <p:nvSpPr>
          <p:cNvPr id="151" name="Shape 151"/>
          <p:cNvSpPr txBox="1">
            <a:spLocks noGrp="1"/>
          </p:cNvSpPr>
          <p:nvPr>
            <p:ph type="body" idx="1"/>
          </p:nvPr>
        </p:nvSpPr>
        <p:spPr>
          <a:xfrm>
            <a:off x="457200" y="2819400"/>
            <a:ext cx="8229600" cy="2971799"/>
          </a:xfrm>
          <a:prstGeom prst="rect">
            <a:avLst/>
          </a:prstGeom>
          <a:noFill/>
          <a:ln>
            <a:noFill/>
          </a:ln>
        </p:spPr>
        <p:txBody>
          <a:bodyPr lIns="91425" tIns="45700" rIns="91425" bIns="45700" anchor="t" anchorCtr="0">
            <a:noAutofit/>
          </a:bodyPr>
          <a:lstStyle/>
          <a:p>
            <a:pPr marL="0" lvl="0" indent="0">
              <a:lnSpc>
                <a:spcPct val="138000"/>
              </a:lnSpc>
              <a:spcBef>
                <a:spcPts val="0"/>
              </a:spcBef>
              <a:buNone/>
            </a:pPr>
            <a:r>
              <a:rPr lang="en-US" sz="3200" dirty="0">
                <a:solidFill>
                  <a:schemeClr val="dk1"/>
                </a:solidFill>
                <a:latin typeface="Calibri"/>
                <a:ea typeface="Calibri"/>
                <a:cs typeface="Calibri"/>
                <a:sym typeface="Calibri"/>
              </a:rPr>
              <a:t>How many whole numbers between 1 and 1000 don’t contain the number 3? </a:t>
            </a:r>
            <a:endParaRPr sz="3200" dirty="0" smtClean="0">
              <a:solidFill>
                <a:schemeClr val="dk1"/>
              </a:solidFill>
              <a:latin typeface="Calibri"/>
              <a:ea typeface="Calibri"/>
              <a:cs typeface="Calibri"/>
              <a:sym typeface="Calibri"/>
            </a:endParaRPr>
          </a:p>
          <a:p>
            <a:pPr marL="0" marR="0" lvl="0" indent="0" algn="l" rtl="0">
              <a:spcBef>
                <a:spcPts val="0"/>
              </a:spcBef>
              <a:buClr>
                <a:schemeClr val="dk1"/>
              </a:buClr>
              <a:buFont typeface="Calibri"/>
              <a:buNone/>
            </a:pPr>
            <a:endParaRPr sz="3200" dirty="0">
              <a:solidFill>
                <a:schemeClr val="dk1"/>
              </a:solidFill>
              <a:latin typeface="Calibri"/>
              <a:ea typeface="Calibri"/>
              <a:cs typeface="Calibri"/>
              <a:sym typeface="Calibri"/>
            </a:endParaRPr>
          </a:p>
        </p:txBody>
      </p:sp>
      <p:sp>
        <p:nvSpPr>
          <p:cNvPr id="152" name="Shape 15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a:t>
            </a:r>
            <a:r>
              <a:rPr lang="en-US" sz="1200">
                <a:solidFill>
                  <a:srgbClr val="777777"/>
                </a:solidFill>
                <a:latin typeface="Calibri"/>
                <a:ea typeface="Calibri"/>
                <a:cs typeface="Calibri"/>
                <a:sym typeface="Calibri"/>
              </a:rPr>
              <a:t>2015</a:t>
            </a:r>
            <a:r>
              <a:rPr lang="en-US" sz="1200" b="0" i="0" u="none" strike="noStrike" cap="none" baseline="0">
                <a:solidFill>
                  <a:srgbClr val="777777"/>
                </a:solidFill>
                <a:latin typeface="Calibri"/>
                <a:ea typeface="Calibri"/>
                <a:cs typeface="Calibri"/>
                <a:sym typeface="Calibri"/>
              </a:rPr>
              <a:t> by the Washington Student Math Association</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596</Words>
  <Application>Microsoft Office PowerPoint</Application>
  <PresentationFormat>On-screen Show (4:3)</PresentationFormat>
  <Paragraphs>53</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Courier New</vt:lpstr>
      <vt:lpstr>Wingdings</vt:lpstr>
      <vt:lpstr>Office Theme</vt:lpstr>
      <vt:lpstr>PowerPoint Presentation</vt:lpstr>
      <vt:lpstr>Problem 1 </vt:lpstr>
      <vt:lpstr>Problem 2 </vt:lpstr>
      <vt:lpstr>Problem 3 </vt:lpstr>
      <vt:lpstr>Problem 4 </vt:lpstr>
      <vt:lpstr>Problem 5 </vt:lpstr>
      <vt:lpstr>Problem 6 </vt:lpstr>
      <vt:lpstr>Problem 7 </vt:lpstr>
      <vt:lpstr>Problem 8 </vt:lpstr>
      <vt:lpstr>Problem 9 </vt:lpstr>
      <vt:lpstr>Problem 10 </vt:lpstr>
      <vt:lpstr>Problem 11 </vt:lpstr>
      <vt:lpstr>Problem 12 </vt:lpstr>
      <vt:lpstr>Problem 13 </vt:lpstr>
      <vt:lpstr>Problem 14 </vt:lpstr>
      <vt:lpstr>Problem 15</vt:lpstr>
      <vt:lpstr>Problem 16</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dc:creator>
  <cp:lastModifiedBy>Jessica ...</cp:lastModifiedBy>
  <cp:revision>3</cp:revision>
  <dcterms:modified xsi:type="dcterms:W3CDTF">2015-03-07T03:38:26Z</dcterms:modified>
</cp:coreProperties>
</file>