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557166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451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2306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9446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7323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7195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0681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9473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6126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2124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341503" y="262147"/>
            <a:ext cx="4364096" cy="3243052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190500" y="3889683"/>
            <a:ext cx="8763000" cy="17543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Middle School Elimination </a:t>
            </a:r>
            <a:r>
              <a:rPr lang="en-US" sz="3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Tournament</a:t>
            </a:r>
          </a:p>
          <a:p>
            <a:pPr marL="0" marR="0" lvl="0" indent="0" algn="ctr" rtl="0">
              <a:buSzPct val="25000"/>
              <a:buNone/>
            </a:pPr>
            <a:r>
              <a:rPr lang="en-US" sz="3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Round 4</a:t>
            </a:r>
          </a:p>
        </p:txBody>
      </p:sp>
      <p:sp>
        <p:nvSpPr>
          <p:cNvPr id="86" name="Shape 86"/>
          <p:cNvSpPr/>
          <p:nvPr/>
        </p:nvSpPr>
        <p:spPr>
          <a:xfrm>
            <a:off x="2057400" y="5105400"/>
            <a:ext cx="5257799" cy="10772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en-US" sz="3200" b="0" i="0" u="none" strike="noStrike" cap="none" baseline="3000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 </a:t>
            </a:r>
            <a:r>
              <a:rPr lang="en-US" sz="3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Annual WSMA Math Bowl</a:t>
            </a:r>
          </a:p>
          <a:p>
            <a:pPr marL="0" marR="0" lvl="0" indent="0" algn="ctr" rtl="0">
              <a:buSzPct val="25000"/>
              <a:buNone/>
            </a:pPr>
            <a:r>
              <a:rPr lang="en-US" sz="3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March </a:t>
            </a:r>
            <a:r>
              <a:rPr lang="en-US" sz="320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lang="en-US" sz="3200" baseline="3000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3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, 2015</a:t>
            </a:r>
            <a:endParaRPr lang="en-US" sz="3200" b="0" i="0" u="none" strike="noStrike" cap="none" baseline="0" dirty="0">
              <a:solidFill>
                <a:srgbClr val="77777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/>
          <p:nvPr/>
        </p:nvSpPr>
        <p:spPr>
          <a:xfrm>
            <a:off x="190500" y="6210326"/>
            <a:ext cx="8763000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This test material is 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</a:t>
            </a:r>
            <a:r>
              <a:rPr lang="en-US" sz="1200" b="0" i="0" u="none" strike="noStrike" cap="none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the Washington Student Math Association and may not be distributed or reproduced other than for nonprofit educational purposes without the expressed written permission of WSMA. www.wastudentmath.org.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Shape 93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1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5" name="Shape 9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29717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SzPct val="25000"/>
                  <a:buNone/>
                </a:pPr>
                <a:r>
                  <a:rPr lang="en-US" sz="3200" dirty="0" smtClean="0"/>
                  <a:t>Find the roots of:</a:t>
                </a:r>
                <a:endParaRPr lang="en-US" sz="3200" i="1" dirty="0" smtClean="0">
                  <a:latin typeface="Cambria Math" panose="02040503050406030204" pitchFamily="18" charset="0"/>
                </a:endParaRPr>
              </a:p>
              <a:p>
                <a:pPr marL="0" lvl="0" indent="0">
                  <a:spcBef>
                    <a:spcPts val="0"/>
                  </a:spcBef>
                  <a:buSzPct val="25000"/>
                  <a:buNone/>
                </a:pPr>
                <a:endParaRPr lang="en-US" sz="3200" i="1" dirty="0" smtClean="0">
                  <a:latin typeface="Cambria Math" panose="02040503050406030204" pitchFamily="18" charset="0"/>
                </a:endParaRPr>
              </a:p>
              <a:p>
                <a:pPr marL="0" lvl="0" indent="0">
                  <a:spcBef>
                    <a:spcPts val="0"/>
                  </a:spcBef>
                  <a:buSzPct val="25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r>
                  <a:rPr lang="en-US" sz="3200" dirty="0"/>
                  <a:t/>
                </a:r>
                <a:br>
                  <a:rPr lang="en-US" sz="3200" dirty="0"/>
                </a:br>
                <a:endParaRPr lang="en-US" sz="3200" b="0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mc:Choice>
        <mc:Fallback>
          <p:sp>
            <p:nvSpPr>
              <p:cNvPr id="95" name="Shape 9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2971799"/>
              </a:xfrm>
              <a:prstGeom prst="rect">
                <a:avLst/>
              </a:prstGeom>
              <a:blipFill rotWithShape="0">
                <a:blip r:embed="rId4"/>
                <a:stretch>
                  <a:fillRect l="-1926" t="-266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Shape 96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Shape 101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2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Shape 103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29717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SzPct val="25000"/>
                  <a:buNone/>
                </a:pPr>
                <a:r>
                  <a:rPr lang="en-US" sz="3200" dirty="0" smtClean="0"/>
                  <a:t>Kunaal</a:t>
                </a:r>
                <a:r>
                  <a:rPr lang="en-US" sz="3200" dirty="0"/>
                  <a:t> has a number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3200" dirty="0"/>
                  <a:t>. If he multiplies it by 5, adds 2, multiplies by 5 again, then squares it, and finally multiplies it by 2, </a:t>
                </a:r>
                <a:r>
                  <a:rPr lang="en-US" sz="3200" dirty="0" smtClean="0"/>
                  <a:t>he gets 36450</a:t>
                </a:r>
                <a:r>
                  <a:rPr lang="en-US" sz="3200" dirty="0"/>
                  <a:t>.</a:t>
                </a:r>
                <a:r>
                  <a:rPr lang="en-US" sz="3200" dirty="0" smtClean="0"/>
                  <a:t> </a:t>
                </a:r>
                <a:r>
                  <a:rPr lang="en-US" sz="3200" dirty="0"/>
                  <a:t>W</a:t>
                </a:r>
                <a:r>
                  <a:rPr lang="en-US" sz="3200" dirty="0" smtClean="0"/>
                  <a:t>hat </a:t>
                </a:r>
                <a:r>
                  <a:rPr lang="en-US" sz="3200" dirty="0"/>
                  <a:t>is the value of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3200" dirty="0"/>
                  <a:t>?</a:t>
                </a:r>
                <a:br>
                  <a:rPr lang="en-US" sz="3200" dirty="0"/>
                </a:br>
                <a:endParaRPr lang="en-US" sz="3200" b="0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mc:Choice>
        <mc:Fallback xmlns="">
          <p:sp>
            <p:nvSpPr>
              <p:cNvPr id="103" name="Shape 10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2971799"/>
              </a:xfrm>
              <a:prstGeom prst="rect">
                <a:avLst/>
              </a:prstGeom>
              <a:blipFill rotWithShape="0">
                <a:blip r:embed="rId4"/>
                <a:stretch>
                  <a:fillRect l="-1926" t="-2669" r="-111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Shape 104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Shape 109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3   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sz="3200" dirty="0"/>
              <a:t>What is the angle, in degrees, formed by the minute and hour hands of an analog clock at 5:30 pm?</a:t>
            </a:r>
            <a:br>
              <a:rPr lang="en-US" sz="3200" dirty="0"/>
            </a:br>
            <a:endParaRPr lang="en-US" sz="3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Shape 112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</a:t>
            </a:r>
            <a:r>
              <a:rPr lang="en-US" sz="1200" b="0" i="0" u="none" strike="noStrike" cap="none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Shape 117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4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Shape 119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29717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SzPct val="25000"/>
                  <a:buNone/>
                </a:pPr>
                <a:r>
                  <a:rPr lang="en-US" sz="3200" dirty="0" smtClean="0"/>
                  <a:t>Find the product of the missing terms of the geometric sequence __, __,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81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256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243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1024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729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4096</m:t>
                        </m:r>
                      </m:den>
                    </m:f>
                  </m:oMath>
                </a14:m>
                <a:r>
                  <a:rPr lang="en-US" sz="3200" dirty="0"/>
                  <a:t/>
                </a:r>
                <a:br>
                  <a:rPr lang="en-US" sz="3200" dirty="0"/>
                </a:br>
                <a:r>
                  <a:rPr lang="en-US" sz="3200" b="0" i="0" u="none" strike="noStrike" cap="none" baseline="0" dirty="0" smtClean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 </a:t>
                </a:r>
                <a:endParaRPr lang="en-US" sz="3200" b="0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mc:Choice>
        <mc:Fallback xmlns="">
          <p:sp>
            <p:nvSpPr>
              <p:cNvPr id="119" name="Shape 119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2971799"/>
              </a:xfrm>
              <a:prstGeom prst="rect">
                <a:avLst/>
              </a:prstGeom>
              <a:blipFill rotWithShape="0">
                <a:blip r:embed="rId4"/>
                <a:stretch>
                  <a:fillRect l="-1926" t="-2669" r="-22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0" name="Shape 120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Shape 125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5   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sz="3200" dirty="0"/>
              <a:t>With the digits from 0 through 5 </a:t>
            </a:r>
            <a:r>
              <a:rPr lang="en-US" sz="3200" dirty="0" smtClean="0"/>
              <a:t>inclusive, </a:t>
            </a:r>
            <a:r>
              <a:rPr lang="en-US" sz="3200" dirty="0"/>
              <a:t>how many 6 digit numbers could I make?</a:t>
            </a:r>
            <a:br>
              <a:rPr lang="en-US" sz="3200" dirty="0"/>
            </a:br>
            <a:endParaRPr lang="en-US" sz="3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Shape 128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2014 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Shape 133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6   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458200" cy="365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sz="3200" dirty="0"/>
              <a:t>John the chemist is converting elements. Given that one aluminum equals three </a:t>
            </a:r>
            <a:r>
              <a:rPr lang="en-US" sz="3200" dirty="0" err="1"/>
              <a:t>chromiums</a:t>
            </a:r>
            <a:r>
              <a:rPr lang="en-US" sz="3200" dirty="0"/>
              <a:t>, four </a:t>
            </a:r>
            <a:r>
              <a:rPr lang="en-US" sz="3200" dirty="0" err="1"/>
              <a:t>chromiums</a:t>
            </a:r>
            <a:r>
              <a:rPr lang="en-US" sz="3200" dirty="0"/>
              <a:t> equal two bromines, six bromines equal eight </a:t>
            </a:r>
            <a:r>
              <a:rPr lang="en-US" sz="3200" dirty="0" err="1"/>
              <a:t>fluorines</a:t>
            </a:r>
            <a:r>
              <a:rPr lang="en-US" sz="3200" dirty="0"/>
              <a:t>, and two </a:t>
            </a:r>
            <a:r>
              <a:rPr lang="en-US" sz="3200" dirty="0" err="1"/>
              <a:t>fluorines</a:t>
            </a:r>
            <a:r>
              <a:rPr lang="en-US" sz="3200" dirty="0"/>
              <a:t> equal five germaniums, how many aluminums equal twenty germaniums?</a:t>
            </a:r>
            <a:br>
              <a:rPr lang="en-US" sz="3200" dirty="0"/>
            </a:br>
            <a:endParaRPr lang="en-US" sz="3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Shape 136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Shape 141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7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Shape 143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29717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SzPct val="100000"/>
                  <a:buNone/>
                </a:pPr>
                <a:r>
                  <a:rPr lang="en-US" sz="3200" dirty="0"/>
                  <a:t>I have a right triangle ABC. If side length AB </a:t>
                </a:r>
                <a:r>
                  <a:rPr lang="en-US" sz="3200" dirty="0" smtClean="0"/>
                  <a:t>equals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3200" dirty="0" smtClean="0"/>
                  <a:t>, side length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𝐵𝐶</m:t>
                    </m:r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+31</m:t>
                    </m:r>
                  </m:oMath>
                </a14:m>
                <a:r>
                  <a:rPr lang="en-US" sz="3200" dirty="0" smtClean="0"/>
                  <a:t>, and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+32</m:t>
                    </m:r>
                  </m:oMath>
                </a14:m>
                <a:r>
                  <a:rPr lang="en-US" sz="3200" dirty="0" smtClean="0"/>
                  <a:t>, what is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3200" dirty="0" smtClean="0"/>
                  <a:t>?</a:t>
                </a:r>
                <a:r>
                  <a:rPr lang="en-US" sz="3200" dirty="0"/>
                  <a:t/>
                </a:r>
                <a:br>
                  <a:rPr lang="en-US" sz="3200" dirty="0"/>
                </a:br>
                <a:endParaRPr lang="en-US" sz="3200" b="0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mc:Choice>
        <mc:Fallback xmlns="">
          <p:sp>
            <p:nvSpPr>
              <p:cNvPr id="143" name="Shape 14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2971799"/>
              </a:xfrm>
              <a:prstGeom prst="rect">
                <a:avLst/>
              </a:prstGeom>
              <a:blipFill rotWithShape="0">
                <a:blip r:embed="rId4"/>
                <a:stretch>
                  <a:fillRect l="-1926" t="-2669" r="-163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4" name="Shape 144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2014 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Shape 149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Extra Question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3200" dirty="0"/>
              <a:t>What is the distance from the intersection of two angle bisectors to the third side of a triangle with lengths 2.5, 2.5, 3?</a:t>
            </a:r>
            <a:br>
              <a:rPr lang="en-US" sz="3200" dirty="0"/>
            </a:br>
            <a:endParaRPr lang="en-US" sz="3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Shape 152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344</Words>
  <Application>Microsoft Office PowerPoint</Application>
  <PresentationFormat>On-screen Show (4:3)</PresentationFormat>
  <Paragraphs>32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Problem 1   </vt:lpstr>
      <vt:lpstr>Problem 2  </vt:lpstr>
      <vt:lpstr>Problem 3   </vt:lpstr>
      <vt:lpstr>Problem 4   </vt:lpstr>
      <vt:lpstr>Problem 5   </vt:lpstr>
      <vt:lpstr>Problem 6   </vt:lpstr>
      <vt:lpstr>Problem 7   </vt:lpstr>
      <vt:lpstr>Extra Question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Kim</dc:creator>
  <cp:lastModifiedBy>Microsoft account</cp:lastModifiedBy>
  <cp:revision>4</cp:revision>
  <dcterms:modified xsi:type="dcterms:W3CDTF">2015-02-28T06:42:13Z</dcterms:modified>
</cp:coreProperties>
</file>