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account" initials="Ma" lastIdx="1" clrIdx="0">
    <p:extLst>
      <p:ext uri="{19B8F6BF-5375-455C-9EA6-DF929625EA0E}">
        <p15:presenceInfo xmlns:p15="http://schemas.microsoft.com/office/powerpoint/2012/main" userId="ac424910b3e8629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8" d="100"/>
          <a:sy n="48" d="100"/>
        </p:scale>
        <p:origin x="576" y="11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159474-E078-4787-8D82-AC1AE9AB3B67}" type="datetimeFigureOut">
              <a:rPr lang="en-US" smtClean="0"/>
              <a:t>2/22/2015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5AAE83-B006-4692-B1BE-B834065785B3}" type="slidenum">
              <a:rPr lang="en-US" smtClean="0"/>
              <a:t>‹#›</a:t>
            </a:fld>
            <a:endParaRPr lang="en-US"/>
          </a:p>
        </p:txBody>
      </p:sp>
    </p:spTree>
    <p:extLst>
      <p:ext uri="{BB962C8B-B14F-4D97-AF65-F5344CB8AC3E}">
        <p14:creationId xmlns:p14="http://schemas.microsoft.com/office/powerpoint/2010/main" val="3576720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6446D4-18F5-4079-9805-0E6E0C8E0225}" type="slidenum">
              <a:rPr lang="en-US" smtClean="0"/>
              <a:t>1</a:t>
            </a:fld>
            <a:endParaRPr lang="en-US"/>
          </a:p>
        </p:txBody>
      </p:sp>
    </p:spTree>
    <p:extLst>
      <p:ext uri="{BB962C8B-B14F-4D97-AF65-F5344CB8AC3E}">
        <p14:creationId xmlns:p14="http://schemas.microsoft.com/office/powerpoint/2010/main" val="664377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1B0B32-626D-4284-BB8A-9C90BA8DEC6D}" type="datetimeFigureOut">
              <a:rPr lang="en-US" smtClean="0"/>
              <a:t>2/22/2015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2871445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1B0B32-626D-4284-BB8A-9C90BA8DEC6D}" type="datetimeFigureOut">
              <a:rPr lang="en-US" smtClean="0"/>
              <a:t>2/22/2015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4060796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1B0B32-626D-4284-BB8A-9C90BA8DEC6D}" type="datetimeFigureOut">
              <a:rPr lang="en-US" smtClean="0"/>
              <a:t>2/22/2015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769696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1B0B32-626D-4284-BB8A-9C90BA8DEC6D}" type="datetimeFigureOut">
              <a:rPr lang="en-US" smtClean="0"/>
              <a:t>2/22/2015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1305175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B0B32-626D-4284-BB8A-9C90BA8DEC6D}" type="datetimeFigureOut">
              <a:rPr lang="en-US" smtClean="0"/>
              <a:t>2/22/2015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3960592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1B0B32-626D-4284-BB8A-9C90BA8DEC6D}" type="datetimeFigureOut">
              <a:rPr lang="en-US" smtClean="0"/>
              <a:t>2/22/2015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1624040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1B0B32-626D-4284-BB8A-9C90BA8DEC6D}" type="datetimeFigureOut">
              <a:rPr lang="en-US" smtClean="0"/>
              <a:t>2/22/2015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293054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1B0B32-626D-4284-BB8A-9C90BA8DEC6D}" type="datetimeFigureOut">
              <a:rPr lang="en-US" smtClean="0"/>
              <a:t>2/22/2015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2374314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B0B32-626D-4284-BB8A-9C90BA8DEC6D}" type="datetimeFigureOut">
              <a:rPr lang="en-US" smtClean="0"/>
              <a:t>2/22/2015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98208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B0B32-626D-4284-BB8A-9C90BA8DEC6D}" type="datetimeFigureOut">
              <a:rPr lang="en-US" smtClean="0"/>
              <a:t>2/22/2015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2449483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B0B32-626D-4284-BB8A-9C90BA8DEC6D}" type="datetimeFigureOut">
              <a:rPr lang="en-US" smtClean="0"/>
              <a:t>2/22/2015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3F3DEE-C05B-4C8C-B0E6-1F3E8C85F7B3}" type="slidenum">
              <a:rPr lang="en-US" smtClean="0"/>
              <a:t>‹#›</a:t>
            </a:fld>
            <a:endParaRPr lang="en-US"/>
          </a:p>
        </p:txBody>
      </p:sp>
    </p:spTree>
    <p:extLst>
      <p:ext uri="{BB962C8B-B14F-4D97-AF65-F5344CB8AC3E}">
        <p14:creationId xmlns:p14="http://schemas.microsoft.com/office/powerpoint/2010/main" val="4258254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B0B32-626D-4284-BB8A-9C90BA8DEC6D}" type="datetimeFigureOut">
              <a:rPr lang="en-US" smtClean="0"/>
              <a:t>2/22/2015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3F3DEE-C05B-4C8C-B0E6-1F3E8C85F7B3}" type="slidenum">
              <a:rPr lang="en-US" smtClean="0"/>
              <a:t>‹#›</a:t>
            </a:fld>
            <a:endParaRPr lang="en-US"/>
          </a:p>
        </p:txBody>
      </p:sp>
    </p:spTree>
    <p:extLst>
      <p:ext uri="{BB962C8B-B14F-4D97-AF65-F5344CB8AC3E}">
        <p14:creationId xmlns:p14="http://schemas.microsoft.com/office/powerpoint/2010/main" val="2685683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11511" t="9712" r="10072" b="2878"/>
          <a:stretch/>
        </p:blipFill>
        <p:spPr bwMode="auto">
          <a:xfrm>
            <a:off x="2341504" y="262148"/>
            <a:ext cx="4364096" cy="3243052"/>
          </a:xfrm>
          <a:prstGeom prst="rect">
            <a:avLst/>
          </a:prstGeom>
          <a:ln>
            <a:noFill/>
          </a:ln>
          <a:extLst>
            <a:ext uri="{53640926-AAD7-44D8-BBD7-CCE9431645EC}">
              <a14:shadowObscured xmlns:a14="http://schemas.microsoft.com/office/drawing/2010/main"/>
            </a:ext>
          </a:extLst>
        </p:spPr>
      </p:pic>
      <p:sp>
        <p:nvSpPr>
          <p:cNvPr id="5" name="TextBox 4"/>
          <p:cNvSpPr txBox="1"/>
          <p:nvPr/>
        </p:nvSpPr>
        <p:spPr>
          <a:xfrm>
            <a:off x="175260" y="3781961"/>
            <a:ext cx="8763000" cy="1323439"/>
          </a:xfrm>
          <a:prstGeom prst="rect">
            <a:avLst/>
          </a:prstGeom>
          <a:noFill/>
        </p:spPr>
        <p:txBody>
          <a:bodyPr wrap="square" rtlCol="0">
            <a:spAutoFit/>
          </a:bodyPr>
          <a:lstStyle/>
          <a:p>
            <a:pPr algn="ctr"/>
            <a:r>
              <a:rPr lang="en-US" sz="4000" dirty="0" smtClean="0"/>
              <a:t>Middle School Elimination </a:t>
            </a:r>
            <a:r>
              <a:rPr lang="en-US" sz="4000" dirty="0" smtClean="0"/>
              <a:t>Tournament</a:t>
            </a:r>
          </a:p>
          <a:p>
            <a:pPr algn="ctr"/>
            <a:r>
              <a:rPr lang="en-US" sz="4000" dirty="0" smtClean="0"/>
              <a:t>Round 1</a:t>
            </a:r>
            <a:endParaRPr lang="en-US" sz="4000" dirty="0"/>
          </a:p>
        </p:txBody>
      </p:sp>
      <p:sp>
        <p:nvSpPr>
          <p:cNvPr id="6" name="Rectangle 5"/>
          <p:cNvSpPr/>
          <p:nvPr/>
        </p:nvSpPr>
        <p:spPr>
          <a:xfrm>
            <a:off x="2057400" y="5105400"/>
            <a:ext cx="5257800" cy="1077218"/>
          </a:xfrm>
          <a:prstGeom prst="rect">
            <a:avLst/>
          </a:prstGeom>
        </p:spPr>
        <p:txBody>
          <a:bodyPr wrap="square">
            <a:spAutoFit/>
          </a:bodyPr>
          <a:lstStyle/>
          <a:p>
            <a:pPr algn="ctr"/>
            <a:r>
              <a:rPr lang="en-US" sz="3200" dirty="0">
                <a:solidFill>
                  <a:srgbClr val="777777"/>
                </a:solidFill>
              </a:rPr>
              <a:t>5</a:t>
            </a:r>
            <a:r>
              <a:rPr lang="en-US" sz="3200" baseline="30000" dirty="0" smtClean="0">
                <a:solidFill>
                  <a:srgbClr val="777777"/>
                </a:solidFill>
              </a:rPr>
              <a:t>th </a:t>
            </a:r>
            <a:r>
              <a:rPr lang="en-US" sz="3200" dirty="0" smtClean="0">
                <a:solidFill>
                  <a:srgbClr val="777777"/>
                </a:solidFill>
              </a:rPr>
              <a:t>Annual WSMA Math Bowl</a:t>
            </a:r>
          </a:p>
          <a:p>
            <a:pPr algn="ctr"/>
            <a:r>
              <a:rPr lang="en-US" sz="3200" dirty="0" smtClean="0">
                <a:solidFill>
                  <a:srgbClr val="777777"/>
                </a:solidFill>
              </a:rPr>
              <a:t>March </a:t>
            </a:r>
            <a:r>
              <a:rPr lang="en-US" sz="3200" dirty="0" smtClean="0">
                <a:solidFill>
                  <a:srgbClr val="777777"/>
                </a:solidFill>
              </a:rPr>
              <a:t>7</a:t>
            </a:r>
            <a:r>
              <a:rPr lang="en-US" sz="3200" baseline="30000" dirty="0" smtClean="0">
                <a:solidFill>
                  <a:srgbClr val="777777"/>
                </a:solidFill>
              </a:rPr>
              <a:t>th</a:t>
            </a:r>
            <a:r>
              <a:rPr lang="en-US" sz="3200" dirty="0" smtClean="0">
                <a:solidFill>
                  <a:srgbClr val="777777"/>
                </a:solidFill>
              </a:rPr>
              <a:t>, 2015</a:t>
            </a:r>
            <a:endParaRPr lang="en-US" sz="3200" dirty="0">
              <a:solidFill>
                <a:srgbClr val="777777"/>
              </a:solidFill>
            </a:endParaRPr>
          </a:p>
        </p:txBody>
      </p:sp>
      <p:sp>
        <p:nvSpPr>
          <p:cNvPr id="7" name="Rectangle 6"/>
          <p:cNvSpPr/>
          <p:nvPr/>
        </p:nvSpPr>
        <p:spPr>
          <a:xfrm>
            <a:off x="190500" y="6210327"/>
            <a:ext cx="8763000" cy="461665"/>
          </a:xfrm>
          <a:prstGeom prst="rect">
            <a:avLst/>
          </a:prstGeom>
        </p:spPr>
        <p:txBody>
          <a:bodyPr wrap="square">
            <a:spAutoFit/>
          </a:bodyPr>
          <a:lstStyle/>
          <a:p>
            <a:pPr algn="ctr"/>
            <a:r>
              <a:rPr lang="en-US" sz="1200" dirty="0" smtClean="0">
                <a:solidFill>
                  <a:srgbClr val="777777"/>
                </a:solidFill>
              </a:rPr>
              <a:t>This test material is copyright © </a:t>
            </a:r>
            <a:r>
              <a:rPr lang="en-US" sz="1200" dirty="0" smtClean="0">
                <a:solidFill>
                  <a:srgbClr val="777777"/>
                </a:solidFill>
              </a:rPr>
              <a:t>2015 </a:t>
            </a:r>
            <a:r>
              <a:rPr lang="en-US" sz="1200" dirty="0" smtClean="0">
                <a:solidFill>
                  <a:srgbClr val="777777"/>
                </a:solidFill>
              </a:rPr>
              <a:t>by the Washington Student Math Association and may not be distributed or reproduced other than for nonprofit educational purposes without the expressed written permission of WSMA. www.wastudentmath.org.</a:t>
            </a:r>
            <a:endParaRPr lang="en-US" sz="1200" dirty="0">
              <a:solidFill>
                <a:srgbClr val="777777"/>
              </a:solidFill>
            </a:endParaRPr>
          </a:p>
        </p:txBody>
      </p:sp>
    </p:spTree>
    <p:extLst>
      <p:ext uri="{BB962C8B-B14F-4D97-AF65-F5344CB8AC3E}">
        <p14:creationId xmlns:p14="http://schemas.microsoft.com/office/powerpoint/2010/main" val="2203895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   </a:t>
            </a:r>
            <a:endParaRPr lang="en-US" dirty="0"/>
          </a:p>
        </p:txBody>
      </p:sp>
      <p:sp>
        <p:nvSpPr>
          <p:cNvPr id="6" name="Content Placeholder 2"/>
          <p:cNvSpPr>
            <a:spLocks noGrp="1"/>
          </p:cNvSpPr>
          <p:nvPr>
            <p:ph idx="1"/>
          </p:nvPr>
        </p:nvSpPr>
        <p:spPr>
          <a:xfrm>
            <a:off x="457200" y="2438400"/>
            <a:ext cx="8229600" cy="2971800"/>
          </a:xfrm>
        </p:spPr>
        <p:txBody>
          <a:bodyPr>
            <a:normAutofit/>
          </a:bodyPr>
          <a:lstStyle/>
          <a:p>
            <a:pPr marL="0" lvl="0" indent="0">
              <a:buNone/>
            </a:pPr>
            <a:r>
              <a:rPr lang="en-US" dirty="0" smtClean="0"/>
              <a:t>Find the domain of the following function: </a:t>
            </a:r>
          </a:p>
          <a:p>
            <a:pPr marL="0" lvl="0" indent="0" algn="ctr">
              <a:buNone/>
            </a:pPr>
            <a:r>
              <a:rPr lang="en-US" dirty="0" smtClean="0"/>
              <a:t>3</a:t>
            </a:r>
            <a:r>
              <a:rPr lang="en-US" i="1" dirty="0" smtClean="0">
                <a:latin typeface="Cambria" panose="02040503050406030204" pitchFamily="18" charset="0"/>
              </a:rPr>
              <a:t>x</a:t>
            </a:r>
            <a:endParaRPr lang="en-US" i="1" dirty="0">
              <a:latin typeface="Cambria" panose="02040503050406030204" pitchFamily="18" charset="0"/>
            </a:endParaRP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cxnSp>
        <p:nvCxnSpPr>
          <p:cNvPr id="3" name="Straight Connector 2"/>
          <p:cNvCxnSpPr/>
          <p:nvPr/>
        </p:nvCxnSpPr>
        <p:spPr>
          <a:xfrm>
            <a:off x="3810000" y="3581400"/>
            <a:ext cx="1752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5" name="TextBox 14"/>
              <p:cNvSpPr txBox="1"/>
              <p:nvPr/>
            </p:nvSpPr>
            <p:spPr>
              <a:xfrm>
                <a:off x="3682085" y="3655957"/>
                <a:ext cx="1880515" cy="536685"/>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a:fld id="{C17C69AA-8925-4915-87FC-0419E66E48D8}" type="mathplaceholder">
                        <a:rPr lang="en-US" sz="3200" i="1">
                          <a:latin typeface="Cambria Math" panose="02040503050406030204" pitchFamily="18" charset="0"/>
                        </a:rPr>
                        <a:t> </a:t>
                      </a:fld>
                      <m:rad>
                        <m:radPr>
                          <m:degHide m:val="on"/>
                          <m:ctrlPr>
                            <a:rPr lang="en-US" sz="3200" i="1" smtClean="0">
                              <a:latin typeface="Cambria Math" panose="02040503050406030204" pitchFamily="18" charset="0"/>
                            </a:rPr>
                          </m:ctrlPr>
                        </m:radPr>
                        <m:deg/>
                        <m:e>
                          <m:r>
                            <m:rPr>
                              <m:nor/>
                            </m:rPr>
                            <a:rPr lang="en-US" sz="3200" i="1" dirty="0">
                              <a:latin typeface="Cambria" panose="02040503050406030204" pitchFamily="18" charset="0"/>
                            </a:rPr>
                            <m:t>x</m:t>
                          </m:r>
                          <m:r>
                            <m:rPr>
                              <m:nor/>
                            </m:rPr>
                            <a:rPr lang="en-US" sz="3200" baseline="30000" dirty="0"/>
                            <m:t>2</m:t>
                          </m:r>
                          <m:r>
                            <m:rPr>
                              <m:nor/>
                            </m:rPr>
                            <a:rPr lang="en-US" sz="3200" dirty="0"/>
                            <m:t>+6</m:t>
                          </m:r>
                          <m:r>
                            <m:rPr>
                              <m:nor/>
                            </m:rPr>
                            <a:rPr lang="en-US" sz="3200" i="1" dirty="0">
                              <a:latin typeface="Cambria" panose="02040503050406030204" pitchFamily="18" charset="0"/>
                            </a:rPr>
                            <m:t>x</m:t>
                          </m:r>
                          <m:r>
                            <m:rPr>
                              <m:nor/>
                            </m:rPr>
                            <a:rPr lang="en-US" sz="3200" dirty="0"/>
                            <m:t>+5 </m:t>
                          </m:r>
                        </m:e>
                      </m:rad>
                    </m:oMath>
                  </m:oMathPara>
                </a14:m>
                <a:endParaRPr lang="en-US" dirty="0"/>
              </a:p>
            </p:txBody>
          </p:sp>
        </mc:Choice>
        <mc:Fallback>
          <p:sp>
            <p:nvSpPr>
              <p:cNvPr id="15" name="TextBox 14"/>
              <p:cNvSpPr txBox="1">
                <a:spLocks noRot="1" noChangeAspect="1" noMove="1" noResize="1" noEditPoints="1" noAdjustHandles="1" noChangeArrowheads="1" noChangeShapeType="1" noTextEdit="1"/>
              </p:cNvSpPr>
              <p:nvPr/>
            </p:nvSpPr>
            <p:spPr>
              <a:xfrm>
                <a:off x="3682085" y="3655957"/>
                <a:ext cx="1880515" cy="536685"/>
              </a:xfrm>
              <a:prstGeom prst="rect">
                <a:avLst/>
              </a:prstGeom>
              <a:blipFill rotWithShape="0">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16964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  </a:t>
            </a:r>
            <a:endParaRPr lang="en-US" dirty="0"/>
          </a:p>
        </p:txBody>
      </p:sp>
      <p:sp>
        <p:nvSpPr>
          <p:cNvPr id="6" name="Content Placeholder 2"/>
          <p:cNvSpPr>
            <a:spLocks noGrp="1"/>
          </p:cNvSpPr>
          <p:nvPr>
            <p:ph idx="1"/>
          </p:nvPr>
        </p:nvSpPr>
        <p:spPr>
          <a:xfrm>
            <a:off x="457200" y="2438400"/>
            <a:ext cx="8229600" cy="2971800"/>
          </a:xfrm>
        </p:spPr>
        <p:txBody>
          <a:bodyPr/>
          <a:lstStyle/>
          <a:p>
            <a:pPr marL="0" lvl="0" indent="0">
              <a:buNone/>
            </a:pPr>
            <a:r>
              <a:rPr lang="en-US" dirty="0" smtClean="0"/>
              <a:t>Find the </a:t>
            </a:r>
            <a:r>
              <a:rPr lang="en-US" dirty="0"/>
              <a:t>probability of drawing an ace of spades or a </a:t>
            </a:r>
            <a:r>
              <a:rPr lang="en-US" dirty="0" smtClean="0"/>
              <a:t>king in a deck of cards, </a:t>
            </a:r>
            <a:r>
              <a:rPr lang="en-US" dirty="0"/>
              <a:t>given that there are no queens or </a:t>
            </a:r>
            <a:r>
              <a:rPr lang="en-US" dirty="0" smtClean="0"/>
              <a:t>twos.</a:t>
            </a: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23040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3   </a:t>
            </a:r>
            <a:endParaRPr lang="en-US" dirty="0"/>
          </a:p>
        </p:txBody>
      </p:sp>
      <p:sp>
        <p:nvSpPr>
          <p:cNvPr id="6" name="Content Placeholder 2"/>
          <p:cNvSpPr>
            <a:spLocks noGrp="1"/>
          </p:cNvSpPr>
          <p:nvPr>
            <p:ph idx="1"/>
          </p:nvPr>
        </p:nvSpPr>
        <p:spPr>
          <a:xfrm>
            <a:off x="457200" y="2438400"/>
            <a:ext cx="8229600" cy="2971800"/>
          </a:xfrm>
        </p:spPr>
        <p:txBody>
          <a:bodyPr/>
          <a:lstStyle/>
          <a:p>
            <a:pPr marL="0" lvl="0" indent="0">
              <a:buNone/>
            </a:pPr>
            <a:r>
              <a:rPr lang="en-US" dirty="0"/>
              <a:t>There are 5 types of patties, 7 types of cheese, and 11 types of sauce. How many ways to make a burger if a burger must consist of one patty, one cheese and one sauce? </a:t>
            </a:r>
            <a:r>
              <a:rPr lang="en-US" dirty="0"/>
              <a:t/>
            </a:r>
            <a:br>
              <a:rPr lang="en-US" dirty="0"/>
            </a:b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23040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4   </a:t>
            </a:r>
            <a:endParaRPr lang="en-US" dirty="0"/>
          </a:p>
        </p:txBody>
      </p:sp>
      <p:sp>
        <p:nvSpPr>
          <p:cNvPr id="6" name="Content Placeholder 2"/>
          <p:cNvSpPr>
            <a:spLocks noGrp="1"/>
          </p:cNvSpPr>
          <p:nvPr>
            <p:ph idx="1"/>
          </p:nvPr>
        </p:nvSpPr>
        <p:spPr>
          <a:xfrm>
            <a:off x="457200" y="2438400"/>
            <a:ext cx="8229600" cy="2971800"/>
          </a:xfrm>
        </p:spPr>
        <p:txBody>
          <a:bodyPr>
            <a:normAutofit/>
          </a:bodyPr>
          <a:lstStyle/>
          <a:p>
            <a:pPr marL="0" indent="0">
              <a:buNone/>
            </a:pPr>
            <a:r>
              <a:rPr lang="en-US" dirty="0"/>
              <a:t>How many arrangements of the word BANANA are possible if the letter B cannot be </a:t>
            </a:r>
            <a:r>
              <a:rPr lang="en-US" dirty="0" smtClean="0"/>
              <a:t>first in </a:t>
            </a:r>
            <a:r>
              <a:rPr lang="en-US" smtClean="0"/>
              <a:t>the arrangement?</a:t>
            </a:r>
            <a:r>
              <a:rPr lang="en-US" dirty="0"/>
              <a:t/>
            </a:r>
            <a:br>
              <a:rPr lang="en-US" dirty="0"/>
            </a:b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23040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5   </a:t>
            </a:r>
            <a:endParaRPr lang="en-US" dirty="0"/>
          </a:p>
        </p:txBody>
      </p:sp>
      <p:sp>
        <p:nvSpPr>
          <p:cNvPr id="6" name="Content Placeholder 2"/>
          <p:cNvSpPr>
            <a:spLocks noGrp="1"/>
          </p:cNvSpPr>
          <p:nvPr>
            <p:ph idx="1"/>
          </p:nvPr>
        </p:nvSpPr>
        <p:spPr>
          <a:xfrm>
            <a:off x="457200" y="2438400"/>
            <a:ext cx="8229600" cy="2971800"/>
          </a:xfrm>
        </p:spPr>
        <p:txBody>
          <a:bodyPr/>
          <a:lstStyle/>
          <a:p>
            <a:pPr marL="0" lvl="0" indent="0">
              <a:buNone/>
            </a:pPr>
            <a:r>
              <a:rPr lang="en-US" dirty="0"/>
              <a:t>What is the longest line segment in units that can fit inside a cylinder with radius 5 and height 10?</a:t>
            </a:r>
            <a:r>
              <a:rPr lang="en-US" dirty="0"/>
              <a:t/>
            </a:r>
            <a:br>
              <a:rPr lang="en-US" dirty="0"/>
            </a:b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23040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6   </a:t>
            </a:r>
            <a:endParaRPr lang="en-US" dirty="0"/>
          </a:p>
        </p:txBody>
      </p:sp>
      <p:sp>
        <p:nvSpPr>
          <p:cNvPr id="6" name="Content Placeholder 2"/>
          <p:cNvSpPr>
            <a:spLocks noGrp="1"/>
          </p:cNvSpPr>
          <p:nvPr>
            <p:ph idx="1"/>
          </p:nvPr>
        </p:nvSpPr>
        <p:spPr>
          <a:xfrm>
            <a:off x="457200" y="2438400"/>
            <a:ext cx="8458200" cy="3657600"/>
          </a:xfrm>
        </p:spPr>
        <p:txBody>
          <a:bodyPr>
            <a:normAutofit/>
          </a:bodyPr>
          <a:lstStyle/>
          <a:p>
            <a:pPr marL="0" lvl="0" indent="0">
              <a:buNone/>
            </a:pPr>
            <a:r>
              <a:rPr lang="en-US" dirty="0"/>
              <a:t>Steven is throwing cans into the trash can. During the first minute, he throws one can into the trash can. After the first minute he throws thrice the amount he threw the last minute minus 1. After how many minutes has he thrown at least 1000 cans?</a:t>
            </a:r>
            <a:r>
              <a:rPr lang="en-US" dirty="0"/>
              <a:t/>
            </a:r>
            <a:br>
              <a:rPr lang="en-US" dirty="0"/>
            </a:b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by </a:t>
            </a:r>
            <a:r>
              <a:rPr lang="en-US" sz="1200" dirty="0">
                <a:solidFill>
                  <a:srgbClr val="777777"/>
                </a:solidFill>
              </a:rPr>
              <a:t>the Washington Student Math Association</a:t>
            </a:r>
          </a:p>
        </p:txBody>
      </p:sp>
    </p:spTree>
    <p:extLst>
      <p:ext uri="{BB962C8B-B14F-4D97-AF65-F5344CB8AC3E}">
        <p14:creationId xmlns:p14="http://schemas.microsoft.com/office/powerpoint/2010/main" val="4223040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7   </a:t>
            </a:r>
            <a:endParaRPr lang="en-US" dirty="0"/>
          </a:p>
        </p:txBody>
      </p:sp>
      <p:sp>
        <p:nvSpPr>
          <p:cNvPr id="6" name="Content Placeholder 2"/>
          <p:cNvSpPr>
            <a:spLocks noGrp="1"/>
          </p:cNvSpPr>
          <p:nvPr>
            <p:ph idx="1"/>
          </p:nvPr>
        </p:nvSpPr>
        <p:spPr>
          <a:xfrm>
            <a:off x="457200" y="2438400"/>
            <a:ext cx="8229600" cy="2971800"/>
          </a:xfrm>
        </p:spPr>
        <p:txBody>
          <a:bodyPr/>
          <a:lstStyle/>
          <a:p>
            <a:pPr marL="0" indent="0">
              <a:buNone/>
            </a:pPr>
            <a:r>
              <a:rPr lang="en-US" dirty="0"/>
              <a:t>What is the probability a randomly chosen 1 digit positive integer is prime?</a:t>
            </a:r>
            <a:r>
              <a:rPr lang="en-US" dirty="0"/>
              <a:t/>
            </a:r>
            <a:br>
              <a:rPr lang="en-US" dirty="0"/>
            </a:b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23040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Extra Question</a:t>
            </a:r>
            <a:endParaRPr lang="en-US" dirty="0"/>
          </a:p>
        </p:txBody>
      </p:sp>
      <p:sp>
        <p:nvSpPr>
          <p:cNvPr id="6" name="Content Placeholder 2"/>
          <p:cNvSpPr>
            <a:spLocks noGrp="1"/>
          </p:cNvSpPr>
          <p:nvPr>
            <p:ph idx="1"/>
          </p:nvPr>
        </p:nvSpPr>
        <p:spPr>
          <a:xfrm>
            <a:off x="457200" y="2438400"/>
            <a:ext cx="8229600" cy="2971800"/>
          </a:xfrm>
        </p:spPr>
        <p:txBody>
          <a:bodyPr>
            <a:normAutofit/>
          </a:bodyPr>
          <a:lstStyle/>
          <a:p>
            <a:pPr marL="0" indent="0">
              <a:buNone/>
            </a:pPr>
            <a:r>
              <a:rPr lang="en-US" dirty="0"/>
              <a:t>If r is the radius of the inscribed circle inside a triangle with side lengths, 3, 4, and 5, what is the value of r? </a:t>
            </a:r>
            <a:r>
              <a:rPr lang="en-US" dirty="0"/>
              <a:t/>
            </a:r>
            <a:br>
              <a:rPr lang="en-US" dirty="0"/>
            </a:br>
            <a:endParaRPr lang="ko-KR" altLang="ko-KR"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2015 </a:t>
            </a:r>
            <a:r>
              <a:rPr lang="en-US" sz="1200" dirty="0">
                <a:solidFill>
                  <a:srgbClr val="777777"/>
                </a:solidFill>
              </a:rPr>
              <a:t>by the Washington Student Math Association</a:t>
            </a:r>
          </a:p>
        </p:txBody>
      </p:sp>
    </p:spTree>
    <p:extLst>
      <p:ext uri="{BB962C8B-B14F-4D97-AF65-F5344CB8AC3E}">
        <p14:creationId xmlns:p14="http://schemas.microsoft.com/office/powerpoint/2010/main" val="42230407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TotalTime>
  <Words>354</Words>
  <Application>Microsoft Office PowerPoint</Application>
  <PresentationFormat>On-screen Show (4:3)</PresentationFormat>
  <Paragraphs>32</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맑은 고딕</vt:lpstr>
      <vt:lpstr>Arial</vt:lpstr>
      <vt:lpstr>Calibri</vt:lpstr>
      <vt:lpstr>Cambria</vt:lpstr>
      <vt:lpstr>Cambria Math</vt:lpstr>
      <vt:lpstr>Office Theme</vt:lpstr>
      <vt:lpstr>PowerPoint Presentation</vt:lpstr>
      <vt:lpstr>Problem 1   </vt:lpstr>
      <vt:lpstr>Problem 2  </vt:lpstr>
      <vt:lpstr>Problem 3   </vt:lpstr>
      <vt:lpstr>Problem 4   </vt:lpstr>
      <vt:lpstr>Problem 5   </vt:lpstr>
      <vt:lpstr>Problem 6   </vt:lpstr>
      <vt:lpstr>Problem 7   </vt:lpstr>
      <vt:lpstr>Extra Question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Arthi;Romil Sirohi</dc:creator>
  <cp:lastModifiedBy>Microsoft account</cp:lastModifiedBy>
  <cp:revision>25</cp:revision>
  <dcterms:created xsi:type="dcterms:W3CDTF">2013-01-21T00:57:44Z</dcterms:created>
  <dcterms:modified xsi:type="dcterms:W3CDTF">2015-02-23T02:12:10Z</dcterms:modified>
</cp:coreProperties>
</file>