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1944" y="-48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91425" rIns="91425" bIns="91425" anchor="b" anchorCtr="0"/>
          <a:lstStyle>
            <a:lvl1pPr marL="0" marR="0" indent="0" algn="r"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Tree>
    <p:extLst>
      <p:ext uri="{BB962C8B-B14F-4D97-AF65-F5344CB8AC3E}">
        <p14:creationId xmlns:p14="http://schemas.microsoft.com/office/powerpoint/2010/main" xmlns="" val="142557166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90" name="Shape 9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endParaRPr/>
          </a:p>
        </p:txBody>
      </p:sp>
      <p:sp>
        <p:nvSpPr>
          <p:cNvPr id="91" name="Shape 9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xmlns="" val="137451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xmlns="" val="2782306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07" name="Shape 1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xmlns="" val="3699446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xmlns="" val="4077323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23" name="Shape 1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xmlns="" val="277195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31" name="Shape 1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xmlns="" val="2730681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39" name="Shape 1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xmlns="" val="3709473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47" name="Shape 1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xmlns="" val="17761260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55" name="Shape 1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xmlns="" val="3502124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16" name="Shape 1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Calibri"/>
              <a:buNone/>
              <a:defRPr/>
            </a:lvl1pPr>
            <a:lvl2pPr marL="457200" marR="0" indent="0" algn="ctr" rtl="0">
              <a:spcBef>
                <a:spcPts val="560"/>
              </a:spcBef>
              <a:buClr>
                <a:srgbClr val="888888"/>
              </a:buClr>
              <a:buFont typeface="Calibri"/>
              <a:buNone/>
              <a:defRPr/>
            </a:lvl2pPr>
            <a:lvl3pPr marL="914400" marR="0" indent="0" algn="ctr" rtl="0">
              <a:spcBef>
                <a:spcPts val="480"/>
              </a:spcBef>
              <a:buClr>
                <a:srgbClr val="888888"/>
              </a:buClr>
              <a:buFont typeface="Calibri"/>
              <a:buNone/>
              <a:defRPr/>
            </a:lvl3pPr>
            <a:lvl4pPr marL="1371600" marR="0" indent="0" algn="ctr" rtl="0">
              <a:spcBef>
                <a:spcPts val="400"/>
              </a:spcBef>
              <a:buClr>
                <a:srgbClr val="888888"/>
              </a:buClr>
              <a:buFont typeface="Calibri"/>
              <a:buNone/>
              <a:defRPr/>
            </a:lvl4pPr>
            <a:lvl5pPr marL="1828800" marR="0" indent="0" algn="ctr" rtl="0">
              <a:spcBef>
                <a:spcPts val="400"/>
              </a:spcBef>
              <a:buClr>
                <a:srgbClr val="888888"/>
              </a:buClr>
              <a:buFont typeface="Calibri"/>
              <a:buNone/>
              <a:defRPr/>
            </a:lvl5pPr>
            <a:lvl6pPr marL="2286000" marR="0" indent="0" algn="ctr" rtl="0">
              <a:spcBef>
                <a:spcPts val="400"/>
              </a:spcBef>
              <a:buClr>
                <a:srgbClr val="888888"/>
              </a:buClr>
              <a:buFont typeface="Calibri"/>
              <a:buNone/>
              <a:defRPr/>
            </a:lvl6pPr>
            <a:lvl7pPr marL="2743200" marR="0" indent="0" algn="ctr" rtl="0">
              <a:spcBef>
                <a:spcPts val="400"/>
              </a:spcBef>
              <a:buClr>
                <a:srgbClr val="888888"/>
              </a:buClr>
              <a:buFont typeface="Calibri"/>
              <a:buNone/>
              <a:defRPr/>
            </a:lvl7pPr>
            <a:lvl8pPr marL="3200400" marR="0" indent="0" algn="ctr" rtl="0">
              <a:spcBef>
                <a:spcPts val="400"/>
              </a:spcBef>
              <a:buClr>
                <a:srgbClr val="888888"/>
              </a:buClr>
              <a:buFont typeface="Calibri"/>
              <a:buNone/>
              <a:defRPr/>
            </a:lvl8pPr>
            <a:lvl9pPr marL="3657600" marR="0" indent="0" algn="ctr" rtl="0">
              <a:spcBef>
                <a:spcPts val="400"/>
              </a:spcBef>
              <a:buClr>
                <a:srgbClr val="888888"/>
              </a:buClr>
              <a:buFont typeface="Calibri"/>
              <a:buNone/>
              <a:defRPr/>
            </a:lvl9pPr>
          </a:lstStyle>
          <a:p>
            <a:endParaRPr/>
          </a:p>
        </p:txBody>
      </p:sp>
      <p:sp>
        <p:nvSpPr>
          <p:cNvPr id="17" name="Shape 1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8" name="Shape 1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9" name="Shape 1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3" name="Shape 73"/>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74" name="Shape 7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75" name="Shape 7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76" name="Shape 7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9" name="Shape 79"/>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80" name="Shape 8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81" name="Shape 8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82" name="Shape 8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2" name="Shape 22"/>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23" name="Shape 2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4" name="Shape 2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5" name="Shape 25"/>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8" name="Shape 28"/>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Clr>
                <a:srgbClr val="888888"/>
              </a:buClr>
              <a:buFont typeface="Calibri"/>
              <a:buNone/>
              <a:defRPr/>
            </a:lvl1pPr>
            <a:lvl2pPr marL="457200" indent="0" rtl="0">
              <a:buClr>
                <a:srgbClr val="888888"/>
              </a:buClr>
              <a:buFont typeface="Calibri"/>
              <a:buNone/>
              <a:defRPr/>
            </a:lvl2pPr>
            <a:lvl3pPr marL="914400" indent="0" rtl="0">
              <a:buClr>
                <a:srgbClr val="888888"/>
              </a:buClr>
              <a:buFont typeface="Calibri"/>
              <a:buNone/>
              <a:defRPr/>
            </a:lvl3pPr>
            <a:lvl4pPr marL="1371600" indent="0" rtl="0">
              <a:buClr>
                <a:srgbClr val="888888"/>
              </a:buClr>
              <a:buFont typeface="Calibri"/>
              <a:buNone/>
              <a:defRPr/>
            </a:lvl4pPr>
            <a:lvl5pPr marL="1828800" indent="0" rtl="0">
              <a:buClr>
                <a:srgbClr val="888888"/>
              </a:buClr>
              <a:buFont typeface="Calibri"/>
              <a:buNone/>
              <a:defRPr/>
            </a:lvl5pPr>
            <a:lvl6pPr marL="2286000" indent="0" rtl="0">
              <a:buClr>
                <a:srgbClr val="888888"/>
              </a:buClr>
              <a:buFont typeface="Calibri"/>
              <a:buNone/>
              <a:defRPr/>
            </a:lvl6pPr>
            <a:lvl7pPr marL="2743200" indent="0" rtl="0">
              <a:buClr>
                <a:srgbClr val="888888"/>
              </a:buClr>
              <a:buFont typeface="Calibri"/>
              <a:buNone/>
              <a:defRPr/>
            </a:lvl7pPr>
            <a:lvl8pPr marL="3200400" indent="0" rtl="0">
              <a:buClr>
                <a:srgbClr val="888888"/>
              </a:buClr>
              <a:buFont typeface="Calibri"/>
              <a:buNone/>
              <a:defRPr/>
            </a:lvl8pPr>
            <a:lvl9pPr marL="3657600" indent="0" rtl="0">
              <a:buClr>
                <a:srgbClr val="888888"/>
              </a:buClr>
              <a:buFont typeface="Calibri"/>
              <a:buNone/>
              <a:defRPr/>
            </a:lvl9pPr>
          </a:lstStyle>
          <a:p>
            <a:endParaRPr/>
          </a:p>
        </p:txBody>
      </p:sp>
      <p:sp>
        <p:nvSpPr>
          <p:cNvPr id="29" name="Shape 2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0" name="Shape 3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1" name="Shape 31"/>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4" name="Shape 34"/>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5" name="Shape 35"/>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6" name="Shape 3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7" name="Shape 3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8" name="Shape 3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1" name="Shape 41"/>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Calibri"/>
              <a:buNone/>
              <a:defRPr/>
            </a:lvl1pPr>
            <a:lvl2pPr marL="457200" indent="0" rtl="0">
              <a:buFont typeface="Calibri"/>
              <a:buNone/>
              <a:defRPr/>
            </a:lvl2pPr>
            <a:lvl3pPr marL="914400" indent="0" rtl="0">
              <a:buFont typeface="Calibri"/>
              <a:buNone/>
              <a:defRPr/>
            </a:lvl3pPr>
            <a:lvl4pPr marL="1371600" indent="0" rtl="0">
              <a:buFont typeface="Calibri"/>
              <a:buNone/>
              <a:defRPr/>
            </a:lvl4pPr>
            <a:lvl5pPr marL="1828800" indent="0" rtl="0">
              <a:buFont typeface="Calibri"/>
              <a:buNone/>
              <a:defRPr/>
            </a:lvl5pPr>
            <a:lvl6pPr marL="2286000" indent="0" rtl="0">
              <a:buFont typeface="Calibri"/>
              <a:buNone/>
              <a:defRPr/>
            </a:lvl6pPr>
            <a:lvl7pPr marL="2743200" indent="0" rtl="0">
              <a:buFont typeface="Calibri"/>
              <a:buNone/>
              <a:defRPr/>
            </a:lvl7pPr>
            <a:lvl8pPr marL="3200400" indent="0" rtl="0">
              <a:buFont typeface="Calibri"/>
              <a:buNone/>
              <a:defRPr/>
            </a:lvl8pPr>
            <a:lvl9pPr marL="3657600" indent="0" rtl="0">
              <a:buFont typeface="Calibri"/>
              <a:buNone/>
              <a:defRPr/>
            </a:lvl9pPr>
          </a:lstStyle>
          <a:p>
            <a:endParaRPr/>
          </a:p>
        </p:txBody>
      </p:sp>
      <p:sp>
        <p:nvSpPr>
          <p:cNvPr id="42" name="Shape 42"/>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3" name="Shape 43"/>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buFont typeface="Calibri"/>
              <a:buNone/>
              <a:defRPr/>
            </a:lvl1pPr>
            <a:lvl2pPr marL="457200" indent="0" rtl="0">
              <a:buFont typeface="Calibri"/>
              <a:buNone/>
              <a:defRPr/>
            </a:lvl2pPr>
            <a:lvl3pPr marL="914400" indent="0" rtl="0">
              <a:buFont typeface="Calibri"/>
              <a:buNone/>
              <a:defRPr/>
            </a:lvl3pPr>
            <a:lvl4pPr marL="1371600" indent="0" rtl="0">
              <a:buFont typeface="Calibri"/>
              <a:buNone/>
              <a:defRPr/>
            </a:lvl4pPr>
            <a:lvl5pPr marL="1828800" indent="0" rtl="0">
              <a:buFont typeface="Calibri"/>
              <a:buNone/>
              <a:defRPr/>
            </a:lvl5pPr>
            <a:lvl6pPr marL="2286000" indent="0" rtl="0">
              <a:buFont typeface="Calibri"/>
              <a:buNone/>
              <a:defRPr/>
            </a:lvl6pPr>
            <a:lvl7pPr marL="2743200" indent="0" rtl="0">
              <a:buFont typeface="Calibri"/>
              <a:buNone/>
              <a:defRPr/>
            </a:lvl7pPr>
            <a:lvl8pPr marL="3200400" indent="0" rtl="0">
              <a:buFont typeface="Calibri"/>
              <a:buNone/>
              <a:defRPr/>
            </a:lvl8pPr>
            <a:lvl9pPr marL="3657600" indent="0" rtl="0">
              <a:buFont typeface="Calibri"/>
              <a:buNone/>
              <a:defRPr/>
            </a:lvl9pPr>
          </a:lstStyle>
          <a:p>
            <a:endParaRPr/>
          </a:p>
        </p:txBody>
      </p:sp>
      <p:sp>
        <p:nvSpPr>
          <p:cNvPr id="44" name="Shape 44"/>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5" name="Shape 4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46" name="Shape 4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47" name="Shape 47"/>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0" name="Shape 5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1" name="Shape 5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2" name="Shape 5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5" name="Shape 5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6" name="Shape 5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9" name="Shape 5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0" name="Shape 6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Calibri"/>
              <a:buNone/>
              <a:defRPr/>
            </a:lvl1pPr>
            <a:lvl2pPr marL="457200" indent="0" rtl="0">
              <a:buFont typeface="Calibri"/>
              <a:buNone/>
              <a:defRPr/>
            </a:lvl2pPr>
            <a:lvl3pPr marL="914400" indent="0" rtl="0">
              <a:buFont typeface="Calibri"/>
              <a:buNone/>
              <a:defRPr/>
            </a:lvl3pPr>
            <a:lvl4pPr marL="1371600" indent="0" rtl="0">
              <a:buFont typeface="Calibri"/>
              <a:buNone/>
              <a:defRPr/>
            </a:lvl4pPr>
            <a:lvl5pPr marL="1828800" indent="0" rtl="0">
              <a:buFont typeface="Calibri"/>
              <a:buNone/>
              <a:defRPr/>
            </a:lvl5pPr>
            <a:lvl6pPr marL="2286000" indent="0" rtl="0">
              <a:buFont typeface="Calibri"/>
              <a:buNone/>
              <a:defRPr/>
            </a:lvl6pPr>
            <a:lvl7pPr marL="2743200" indent="0" rtl="0">
              <a:buFont typeface="Calibri"/>
              <a:buNone/>
              <a:defRPr/>
            </a:lvl7pPr>
            <a:lvl8pPr marL="3200400" indent="0" rtl="0">
              <a:buFont typeface="Calibri"/>
              <a:buNone/>
              <a:defRPr/>
            </a:lvl8pPr>
            <a:lvl9pPr marL="3657600" indent="0" rtl="0">
              <a:buFont typeface="Calibri"/>
              <a:buNone/>
              <a:defRPr/>
            </a:lvl9pPr>
          </a:lstStyle>
          <a:p>
            <a:endParaRPr/>
          </a:p>
        </p:txBody>
      </p:sp>
      <p:sp>
        <p:nvSpPr>
          <p:cNvPr id="61" name="Shape 6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62" name="Shape 6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63" name="Shape 6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6" name="Shape 66"/>
          <p:cNvSpPr>
            <a:spLocks noGrp="1"/>
          </p:cNvSpPr>
          <p:nvPr>
            <p:ph type="pic" idx="2"/>
          </p:nvPr>
        </p:nvSpPr>
        <p:spPr>
          <a:xfrm>
            <a:off x="1792288" y="612775"/>
            <a:ext cx="5486399" cy="4114800"/>
          </a:xfrm>
          <a:prstGeom prst="rect">
            <a:avLst/>
          </a:prstGeom>
          <a:noFill/>
          <a:ln>
            <a:noFill/>
          </a:ln>
        </p:spPr>
      </p:sp>
      <p:sp>
        <p:nvSpPr>
          <p:cNvPr id="67" name="Shape 67"/>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Calibri"/>
              <a:buNone/>
              <a:defRPr/>
            </a:lvl1pPr>
            <a:lvl2pPr marL="457200" indent="0" rtl="0">
              <a:buFont typeface="Calibri"/>
              <a:buNone/>
              <a:defRPr/>
            </a:lvl2pPr>
            <a:lvl3pPr marL="914400" indent="0" rtl="0">
              <a:buFont typeface="Calibri"/>
              <a:buNone/>
              <a:defRPr/>
            </a:lvl3pPr>
            <a:lvl4pPr marL="1371600" indent="0" rtl="0">
              <a:buFont typeface="Calibri"/>
              <a:buNone/>
              <a:defRPr/>
            </a:lvl4pPr>
            <a:lvl5pPr marL="1828800" indent="0" rtl="0">
              <a:buFont typeface="Calibri"/>
              <a:buNone/>
              <a:defRPr/>
            </a:lvl5pPr>
            <a:lvl6pPr marL="2286000" indent="0" rtl="0">
              <a:buFont typeface="Calibri"/>
              <a:buNone/>
              <a:defRPr/>
            </a:lvl6pPr>
            <a:lvl7pPr marL="2743200" indent="0" rtl="0">
              <a:buFont typeface="Calibri"/>
              <a:buNone/>
              <a:defRPr/>
            </a:lvl7pPr>
            <a:lvl8pPr marL="3200400" indent="0" rtl="0">
              <a:buFont typeface="Calibri"/>
              <a:buNone/>
              <a:defRPr/>
            </a:lvl8pPr>
            <a:lvl9pPr marL="3657600" indent="0" rtl="0">
              <a:buFont typeface="Calibri"/>
              <a:buNone/>
              <a:defRPr/>
            </a:lvl9pPr>
          </a:lstStyle>
          <a:p>
            <a:endParaRPr/>
          </a:p>
        </p:txBody>
      </p:sp>
      <p:sp>
        <p:nvSpPr>
          <p:cNvPr id="68" name="Shape 6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69" name="Shape 6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70" name="Shape 70"/>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10" name="Shape 10"/>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Calibri"/>
              <a:buChar char="•"/>
              <a:defRPr/>
            </a:lvl1pPr>
            <a:lvl2pPr marL="742950" marR="0" indent="-107950" algn="l" rtl="0">
              <a:spcBef>
                <a:spcPts val="560"/>
              </a:spcBef>
              <a:buClr>
                <a:schemeClr val="dk1"/>
              </a:buClr>
              <a:buFont typeface="Calibri"/>
              <a:buChar char="–"/>
              <a:defRPr/>
            </a:lvl2pPr>
            <a:lvl3pPr marL="1143000" marR="0" indent="-76200" algn="l" rtl="0">
              <a:spcBef>
                <a:spcPts val="480"/>
              </a:spcBef>
              <a:buClr>
                <a:schemeClr val="dk1"/>
              </a:buClr>
              <a:buFont typeface="Calibri"/>
              <a:buChar char="•"/>
              <a:defRPr/>
            </a:lvl3pPr>
            <a:lvl4pPr marL="1600200" marR="0" indent="-101600" algn="l" rtl="0">
              <a:spcBef>
                <a:spcPts val="400"/>
              </a:spcBef>
              <a:buClr>
                <a:schemeClr val="dk1"/>
              </a:buClr>
              <a:buFont typeface="Calibri"/>
              <a:buChar char="–"/>
              <a:defRPr/>
            </a:lvl4pPr>
            <a:lvl5pPr marL="2057400" marR="0" indent="-101600" algn="l" rtl="0">
              <a:spcBef>
                <a:spcPts val="400"/>
              </a:spcBef>
              <a:buClr>
                <a:schemeClr val="dk1"/>
              </a:buClr>
              <a:buFont typeface="Calibri"/>
              <a:buChar char="»"/>
              <a:defRPr/>
            </a:lvl5pPr>
            <a:lvl6pPr marL="2514600" marR="0" indent="-101600" algn="l" rtl="0">
              <a:spcBef>
                <a:spcPts val="400"/>
              </a:spcBef>
              <a:buClr>
                <a:schemeClr val="dk1"/>
              </a:buClr>
              <a:buFont typeface="Calibri"/>
              <a:buChar char="•"/>
              <a:defRPr/>
            </a:lvl6pPr>
            <a:lvl7pPr marL="2971800" marR="0" indent="-101600" algn="l" rtl="0">
              <a:spcBef>
                <a:spcPts val="400"/>
              </a:spcBef>
              <a:buClr>
                <a:schemeClr val="dk1"/>
              </a:buClr>
              <a:buFont typeface="Calibri"/>
              <a:buChar char="•"/>
              <a:defRPr/>
            </a:lvl7pPr>
            <a:lvl8pPr marL="3429000" marR="0" indent="-101600" algn="l" rtl="0">
              <a:spcBef>
                <a:spcPts val="400"/>
              </a:spcBef>
              <a:buClr>
                <a:schemeClr val="dk1"/>
              </a:buClr>
              <a:buFont typeface="Calibri"/>
              <a:buChar char="•"/>
              <a:defRPr/>
            </a:lvl8pPr>
            <a:lvl9pPr marL="3886200" marR="0" indent="-101600" algn="l" rtl="0">
              <a:spcBef>
                <a:spcPts val="400"/>
              </a:spcBef>
              <a:buClr>
                <a:schemeClr val="dk1"/>
              </a:buClr>
              <a:buFont typeface="Calibri"/>
              <a:buChar char="•"/>
              <a:defRPr/>
            </a:lvl9pPr>
          </a:lstStyle>
          <a:p>
            <a:endParaRPr/>
          </a:p>
        </p:txBody>
      </p:sp>
      <p:sp>
        <p:nvSpPr>
          <p:cNvPr id="11" name="Shape 1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2" name="Shape 1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3" name="Shape 1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Shape 84"/>
          <p:cNvPicPr preferRelativeResize="0"/>
          <p:nvPr/>
        </p:nvPicPr>
        <p:blipFill rotWithShape="1">
          <a:blip r:embed="rId3"/>
          <a:srcRect l="11511" t="9712" r="10071" b="2877"/>
          <a:stretch/>
        </p:blipFill>
        <p:spPr>
          <a:xfrm>
            <a:off x="2341503" y="262147"/>
            <a:ext cx="4364096" cy="3243052"/>
          </a:xfrm>
          <a:prstGeom prst="rect">
            <a:avLst/>
          </a:prstGeom>
          <a:noFill/>
          <a:ln>
            <a:noFill/>
          </a:ln>
        </p:spPr>
      </p:pic>
      <p:sp>
        <p:nvSpPr>
          <p:cNvPr id="85" name="Shape 85"/>
          <p:cNvSpPr txBox="1"/>
          <p:nvPr/>
        </p:nvSpPr>
        <p:spPr>
          <a:xfrm>
            <a:off x="914399" y="3889683"/>
            <a:ext cx="7543800" cy="1754325"/>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600" b="0" i="0" u="none" strike="noStrike" cap="none" baseline="0" dirty="0" smtClean="0">
                <a:solidFill>
                  <a:schemeClr val="dk1"/>
                </a:solidFill>
                <a:latin typeface="Calibri"/>
                <a:ea typeface="Calibri"/>
                <a:cs typeface="Calibri"/>
                <a:sym typeface="Calibri"/>
              </a:rPr>
              <a:t>High School Elimination </a:t>
            </a:r>
            <a:r>
              <a:rPr lang="en-US" sz="3600" b="0" i="0" u="none" strike="noStrike" cap="none" baseline="0" dirty="0">
                <a:solidFill>
                  <a:schemeClr val="dk1"/>
                </a:solidFill>
                <a:latin typeface="Calibri"/>
                <a:ea typeface="Calibri"/>
                <a:cs typeface="Calibri"/>
                <a:sym typeface="Calibri"/>
              </a:rPr>
              <a:t>Tournament</a:t>
            </a:r>
          </a:p>
          <a:p>
            <a:pPr marL="0" marR="0" lvl="0" indent="0" algn="ctr" rtl="0">
              <a:buSzPct val="25000"/>
              <a:buNone/>
            </a:pPr>
            <a:r>
              <a:rPr lang="en-US" sz="3600" b="0" i="0" u="none" strike="noStrike" cap="none" baseline="0" dirty="0">
                <a:solidFill>
                  <a:schemeClr val="dk1"/>
                </a:solidFill>
                <a:latin typeface="Calibri"/>
                <a:ea typeface="Calibri"/>
                <a:cs typeface="Calibri"/>
                <a:sym typeface="Calibri"/>
              </a:rPr>
              <a:t>Round 4</a:t>
            </a:r>
          </a:p>
        </p:txBody>
      </p:sp>
      <p:sp>
        <p:nvSpPr>
          <p:cNvPr id="86" name="Shape 86"/>
          <p:cNvSpPr/>
          <p:nvPr/>
        </p:nvSpPr>
        <p:spPr>
          <a:xfrm>
            <a:off x="2057400" y="5105400"/>
            <a:ext cx="5257799" cy="1077217"/>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200" dirty="0">
                <a:solidFill>
                  <a:srgbClr val="777777"/>
                </a:solidFill>
                <a:latin typeface="Calibri"/>
                <a:ea typeface="Calibri"/>
                <a:cs typeface="Calibri"/>
                <a:sym typeface="Calibri"/>
              </a:rPr>
              <a:t>5</a:t>
            </a:r>
            <a:r>
              <a:rPr lang="en-US" sz="3200" b="0" i="0" u="none" strike="noStrike" cap="none" baseline="30000" dirty="0" smtClean="0">
                <a:solidFill>
                  <a:srgbClr val="777777"/>
                </a:solidFill>
                <a:latin typeface="Calibri"/>
                <a:ea typeface="Calibri"/>
                <a:cs typeface="Calibri"/>
                <a:sym typeface="Calibri"/>
              </a:rPr>
              <a:t>th </a:t>
            </a:r>
            <a:r>
              <a:rPr lang="en-US" sz="3200" b="0" i="0" u="none" strike="noStrike" cap="none" baseline="0" dirty="0">
                <a:solidFill>
                  <a:srgbClr val="777777"/>
                </a:solidFill>
                <a:latin typeface="Calibri"/>
                <a:ea typeface="Calibri"/>
                <a:cs typeface="Calibri"/>
                <a:sym typeface="Calibri"/>
              </a:rPr>
              <a:t>Annual WSMA Math Bowl</a:t>
            </a:r>
          </a:p>
          <a:p>
            <a:pPr marL="0" marR="0" lvl="0" indent="0" algn="ctr" rtl="0">
              <a:buSzPct val="25000"/>
              <a:buNone/>
            </a:pPr>
            <a:r>
              <a:rPr lang="en-US" sz="3200" b="0" i="0" u="none" strike="noStrike" cap="none" baseline="0" dirty="0">
                <a:solidFill>
                  <a:srgbClr val="777777"/>
                </a:solidFill>
                <a:latin typeface="Calibri"/>
                <a:ea typeface="Calibri"/>
                <a:cs typeface="Calibri"/>
                <a:sym typeface="Calibri"/>
              </a:rPr>
              <a:t>March </a:t>
            </a:r>
            <a:r>
              <a:rPr lang="en-US" sz="3200" dirty="0" smtClean="0">
                <a:solidFill>
                  <a:srgbClr val="777777"/>
                </a:solidFill>
                <a:latin typeface="Calibri"/>
                <a:ea typeface="Calibri"/>
                <a:cs typeface="Calibri"/>
                <a:sym typeface="Calibri"/>
              </a:rPr>
              <a:t>7</a:t>
            </a:r>
            <a:r>
              <a:rPr lang="en-US" sz="3200" baseline="30000" dirty="0" smtClean="0">
                <a:solidFill>
                  <a:srgbClr val="777777"/>
                </a:solidFill>
                <a:latin typeface="Calibri"/>
                <a:ea typeface="Calibri"/>
                <a:cs typeface="Calibri"/>
                <a:sym typeface="Calibri"/>
              </a:rPr>
              <a:t>th</a:t>
            </a:r>
            <a:r>
              <a:rPr lang="en-US" sz="3200" b="0" i="0" u="none" strike="noStrike" cap="none" baseline="0" dirty="0" smtClean="0">
                <a:solidFill>
                  <a:srgbClr val="777777"/>
                </a:solidFill>
                <a:latin typeface="Calibri"/>
                <a:ea typeface="Calibri"/>
                <a:cs typeface="Calibri"/>
                <a:sym typeface="Calibri"/>
              </a:rPr>
              <a:t>, 2015</a:t>
            </a:r>
            <a:endParaRPr lang="en-US" sz="3200" b="0" i="0" u="none" strike="noStrike" cap="none" baseline="0" dirty="0">
              <a:solidFill>
                <a:srgbClr val="777777"/>
              </a:solidFill>
              <a:latin typeface="Calibri"/>
              <a:ea typeface="Calibri"/>
              <a:cs typeface="Calibri"/>
              <a:sym typeface="Calibri"/>
            </a:endParaRPr>
          </a:p>
        </p:txBody>
      </p:sp>
      <p:sp>
        <p:nvSpPr>
          <p:cNvPr id="87" name="Shape 87"/>
          <p:cNvSpPr/>
          <p:nvPr/>
        </p:nvSpPr>
        <p:spPr>
          <a:xfrm>
            <a:off x="190500" y="6210326"/>
            <a:ext cx="8763000" cy="46166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This test material is copyright © </a:t>
            </a:r>
            <a:r>
              <a:rPr lang="en-US" sz="1200" b="0" i="0" u="none" strike="noStrike" cap="none" baseline="0" dirty="0" smtClean="0">
                <a:solidFill>
                  <a:srgbClr val="777777"/>
                </a:solidFill>
                <a:latin typeface="Calibri"/>
                <a:ea typeface="Calibri"/>
                <a:cs typeface="Calibri"/>
                <a:sym typeface="Calibri"/>
              </a:rPr>
              <a:t>2015</a:t>
            </a:r>
            <a:r>
              <a:rPr lang="en-US" sz="1200" b="0" i="0" u="none" strike="noStrike" cap="none" dirty="0" smtClean="0">
                <a:solidFill>
                  <a:srgbClr val="777777"/>
                </a:solidFill>
                <a:latin typeface="Calibri"/>
                <a:ea typeface="Calibri"/>
                <a:cs typeface="Calibri"/>
                <a:sym typeface="Calibri"/>
              </a:rPr>
              <a:t> </a:t>
            </a:r>
            <a:r>
              <a:rPr lang="en-US" sz="1200" b="0" i="0" u="none" strike="noStrike" cap="none" baseline="0" dirty="0" smtClean="0">
                <a:solidFill>
                  <a:srgbClr val="777777"/>
                </a:solidFill>
                <a:latin typeface="Calibri"/>
                <a:ea typeface="Calibri"/>
                <a:cs typeface="Calibri"/>
                <a:sym typeface="Calibri"/>
              </a:rPr>
              <a:t>by </a:t>
            </a:r>
            <a:r>
              <a:rPr lang="en-US" sz="1200" b="0" i="0" u="none" strike="noStrike" cap="none" baseline="0" dirty="0">
                <a:solidFill>
                  <a:srgbClr val="777777"/>
                </a:solidFill>
                <a:latin typeface="Calibri"/>
                <a:ea typeface="Calibri"/>
                <a:cs typeface="Calibri"/>
                <a:sym typeface="Calibri"/>
              </a:rPr>
              <a:t>the Washington Student Math Association and may not be distributed or reproduced other than for nonprofit educational purposes without the expressed written permission of WSMA. www.wastudentmath.org.</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93" name="Shape 93"/>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94" name="Shape 94"/>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1   </a:t>
            </a:r>
          </a:p>
        </p:txBody>
      </p:sp>
      <mc:AlternateContent xmlns:mc="http://schemas.openxmlformats.org/markup-compatibility/2006">
        <mc:Choice xmlns:a14="http://schemas.microsoft.com/office/drawing/2010/main" xmlns="" Requires="a14">
          <p:sp>
            <p:nvSpPr>
              <p:cNvPr id="95" name="Shape 95"/>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lvl="0" indent="0">
                  <a:spcBef>
                    <a:spcPts val="0"/>
                  </a:spcBef>
                  <a:buSzPct val="25000"/>
                  <a:buNone/>
                </a:pPr>
                <a:r>
                  <a:rPr lang="en-US" sz="3200" dirty="0" smtClean="0">
                    <a:latin typeface="+mj-lt"/>
                  </a:rPr>
                  <a:t>If an envelope to fit a square </a:t>
                </a:r>
                <a14:m>
                  <m:oMath xmlns:m="http://schemas.openxmlformats.org/officeDocument/2006/math">
                    <m:r>
                      <a:rPr lang="en-US" sz="3200" i="1" dirty="0" smtClean="0">
                        <a:latin typeface="+mj-lt"/>
                      </a:rPr>
                      <m:t>3</m:t>
                    </m:r>
                    <m:r>
                      <a:rPr lang="en-US" sz="3200" i="1" dirty="0" smtClean="0">
                        <a:latin typeface="+mj-lt"/>
                      </a:rPr>
                      <m:t>𝑥</m:t>
                    </m:r>
                    <m:r>
                      <a:rPr lang="en-US" sz="3200" i="1" dirty="0" smtClean="0">
                        <a:latin typeface="+mj-lt"/>
                      </a:rPr>
                      <m:t>3</m:t>
                    </m:r>
                  </m:oMath>
                </a14:m>
                <a:r>
                  <a:rPr lang="en-US" sz="3200" dirty="0">
                    <a:latin typeface="+mj-lt"/>
                  </a:rPr>
                  <a:t> letter has a flap with a </a:t>
                </a:r>
                <a14:m>
                  <m:oMath xmlns:m="http://schemas.openxmlformats.org/officeDocument/2006/math">
                    <m:r>
                      <a:rPr lang="en-US" sz="3200" i="1" dirty="0" smtClean="0">
                        <a:latin typeface="+mj-lt"/>
                      </a:rPr>
                      <m:t>3−2.5−2.5 </m:t>
                    </m:r>
                  </m:oMath>
                </a14:m>
                <a:r>
                  <a:rPr lang="en-US" sz="3200" dirty="0">
                    <a:latin typeface="+mj-lt"/>
                  </a:rPr>
                  <a:t>triangle, what is the area of the envelope with a letter that has exactly </a:t>
                </a:r>
                <a14:m>
                  <m:oMath xmlns:m="http://schemas.openxmlformats.org/officeDocument/2006/math">
                    <m:r>
                      <a:rPr lang="en-US" sz="3200" i="1" dirty="0" smtClean="0">
                        <a:latin typeface="+mj-lt"/>
                      </a:rPr>
                      <m:t>3</m:t>
                    </m:r>
                  </m:oMath>
                </a14:m>
                <a:r>
                  <a:rPr lang="en-US" sz="3200" dirty="0">
                    <a:latin typeface="+mj-lt"/>
                  </a:rPr>
                  <a:t> layers of paper?</a:t>
                </a:r>
                <a:r>
                  <a:rPr lang="en-US" sz="3200" dirty="0"/>
                  <a:t/>
                </a:r>
                <a:br>
                  <a:rPr lang="en-US" sz="3200" dirty="0"/>
                </a:br>
                <a:endParaRPr lang="en-US" sz="3200" b="0" i="0" u="none" strike="noStrike" cap="none" baseline="0" dirty="0">
                  <a:solidFill>
                    <a:schemeClr val="dk1"/>
                  </a:solidFill>
                  <a:latin typeface="Calibri"/>
                  <a:ea typeface="Calibri"/>
                  <a:cs typeface="Calibri"/>
                  <a:sym typeface="Calibri"/>
                </a:endParaRPr>
              </a:p>
            </p:txBody>
          </p:sp>
        </mc:Choice>
        <mc:Fallback>
          <p:sp>
            <p:nvSpPr>
              <p:cNvPr id="95" name="Shape 95"/>
              <p:cNvSpPr txBox="1">
                <a:spLocks noGrp="1" noRot="1" noChangeAspect="1" noMove="1" noResize="1" noEditPoints="1" noAdjustHandles="1" noChangeArrowheads="1" noChangeShapeType="1" noTextEdit="1"/>
              </p:cNvSpPr>
              <p:nvPr>
                <p:ph type="body" idx="1"/>
              </p:nvPr>
            </p:nvSpPr>
            <p:spPr>
              <a:xfrm>
                <a:off x="457200" y="2438400"/>
                <a:ext cx="8229600" cy="2971799"/>
              </a:xfrm>
              <a:prstGeom prst="rect">
                <a:avLst/>
              </a:prstGeom>
              <a:blipFill rotWithShape="0">
                <a:blip r:embed="rId4"/>
                <a:stretch>
                  <a:fillRect l="-1926" t="-2669" r="-2815"/>
                </a:stretch>
              </a:blipFill>
              <a:ln>
                <a:noFill/>
              </a:ln>
            </p:spPr>
            <p:txBody>
              <a:bodyPr/>
              <a:lstStyle/>
              <a:p>
                <a:r>
                  <a:rPr lang="en-US">
                    <a:noFill/>
                  </a:rPr>
                  <a:t> </a:t>
                </a:r>
              </a:p>
            </p:txBody>
          </p:sp>
        </mc:Fallback>
      </mc:AlternateContent>
      <p:sp>
        <p:nvSpPr>
          <p:cNvPr id="96" name="Shape 96"/>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Copyright © </a:t>
            </a:r>
            <a:r>
              <a:rPr lang="en-US" sz="1200" b="0" i="0" u="none" strike="noStrike" cap="none" baseline="0" dirty="0" smtClean="0">
                <a:solidFill>
                  <a:srgbClr val="777777"/>
                </a:solidFill>
                <a:latin typeface="Calibri"/>
                <a:ea typeface="Calibri"/>
                <a:cs typeface="Calibri"/>
                <a:sym typeface="Calibri"/>
              </a:rPr>
              <a:t>2015 </a:t>
            </a:r>
            <a:r>
              <a:rPr lang="en-US" sz="1200" b="0" i="0" u="none" strike="noStrike" cap="none" baseline="0" dirty="0">
                <a:solidFill>
                  <a:srgbClr val="777777"/>
                </a:solidFill>
                <a:latin typeface="Calibri"/>
                <a:ea typeface="Calibri"/>
                <a:cs typeface="Calibri"/>
                <a:sym typeface="Calibri"/>
              </a:rPr>
              <a:t>by the Washington Student Math Association</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pic>
        <p:nvPicPr>
          <p:cNvPr id="101" name="Shape 101"/>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02" name="Shape 102"/>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2  </a:t>
            </a:r>
          </a:p>
        </p:txBody>
      </p:sp>
      <mc:AlternateContent xmlns:mc="http://schemas.openxmlformats.org/markup-compatibility/2006">
        <mc:Choice xmlns:a14="http://schemas.microsoft.com/office/drawing/2010/main" xmlns="" Requires="a14">
          <p:sp>
            <p:nvSpPr>
              <p:cNvPr id="103" name="Shape 103"/>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lvl="0" indent="0" algn="ctr">
                  <a:spcBef>
                    <a:spcPts val="0"/>
                  </a:spcBef>
                  <a:buSzPct val="25000"/>
                  <a:buNone/>
                </a:pPr>
                <a:r>
                  <a:rPr lang="en-US" sz="3200" dirty="0" smtClean="0"/>
                  <a:t>Find the horizontal asymptote of the quantity </a:t>
                </a:r>
                <a14:m>
                  <m:oMath xmlns:m="http://schemas.openxmlformats.org/officeDocument/2006/math">
                    <m:f>
                      <m:fPr>
                        <m:ctrlPr>
                          <a:rPr lang="en-US" sz="4800" b="0" i="1" smtClean="0">
                            <a:latin typeface="Cambria Math" panose="02040503050406030204" pitchFamily="18" charset="0"/>
                          </a:rPr>
                        </m:ctrlPr>
                      </m:fPr>
                      <m:num>
                        <m:r>
                          <a:rPr lang="en-US" sz="4800" b="0" i="1" smtClean="0">
                            <a:latin typeface="Cambria Math" panose="02040503050406030204" pitchFamily="18" charset="0"/>
                          </a:rPr>
                          <m:t>8</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𝑥</m:t>
                            </m:r>
                          </m:e>
                          <m:sup>
                            <m:r>
                              <a:rPr lang="en-US" sz="4800" b="0" i="1" smtClean="0">
                                <a:latin typeface="Cambria Math" panose="02040503050406030204" pitchFamily="18" charset="0"/>
                              </a:rPr>
                              <m:t>4</m:t>
                            </m:r>
                          </m:sup>
                        </m:sSup>
                        <m:r>
                          <a:rPr lang="en-US" sz="4800" b="0" i="1" smtClean="0">
                            <a:latin typeface="Cambria Math" panose="02040503050406030204" pitchFamily="18" charset="0"/>
                          </a:rPr>
                          <m:t>+3</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𝑥</m:t>
                            </m:r>
                          </m:e>
                          <m:sup>
                            <m:r>
                              <a:rPr lang="en-US" sz="4800" b="0" i="1" smtClean="0">
                                <a:latin typeface="Cambria Math" panose="02040503050406030204" pitchFamily="18" charset="0"/>
                              </a:rPr>
                              <m:t>3</m:t>
                            </m:r>
                          </m:sup>
                        </m:sSup>
                        <m:r>
                          <a:rPr lang="en-US" sz="4800" b="0" i="1" smtClean="0">
                            <a:latin typeface="Cambria Math" panose="02040503050406030204" pitchFamily="18" charset="0"/>
                          </a:rPr>
                          <m:t>+2</m:t>
                        </m:r>
                      </m:num>
                      <m:den>
                        <m:r>
                          <a:rPr lang="en-US" sz="4800" b="0" i="1" smtClean="0">
                            <a:latin typeface="Cambria Math" panose="02040503050406030204" pitchFamily="18" charset="0"/>
                          </a:rPr>
                          <m:t>4</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𝑥</m:t>
                            </m:r>
                          </m:e>
                          <m:sup>
                            <m:r>
                              <a:rPr lang="en-US" sz="4800" b="0" i="1" smtClean="0">
                                <a:latin typeface="Cambria Math" panose="02040503050406030204" pitchFamily="18" charset="0"/>
                              </a:rPr>
                              <m:t>2</m:t>
                            </m:r>
                          </m:sup>
                        </m:sSup>
                        <m:r>
                          <a:rPr lang="en-US" sz="4800" b="0" i="1" smtClean="0">
                            <a:latin typeface="Cambria Math" panose="02040503050406030204" pitchFamily="18" charset="0"/>
                          </a:rPr>
                          <m:t>+2</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𝑥</m:t>
                            </m:r>
                          </m:e>
                          <m:sup>
                            <m:r>
                              <a:rPr lang="en-US" sz="4800" b="0" i="1" smtClean="0">
                                <a:latin typeface="Cambria Math" panose="02040503050406030204" pitchFamily="18" charset="0"/>
                              </a:rPr>
                              <m:t>4</m:t>
                            </m:r>
                          </m:sup>
                        </m:sSup>
                      </m:den>
                    </m:f>
                  </m:oMath>
                </a14:m>
                <a:r>
                  <a:rPr lang="en-US" sz="3200" dirty="0"/>
                  <a:t/>
                </a:r>
                <a:br>
                  <a:rPr lang="en-US" sz="3200" dirty="0"/>
                </a:br>
                <a:endParaRPr lang="en-US" sz="3200" b="0" i="0" u="none" strike="noStrike" cap="none" baseline="0" dirty="0">
                  <a:solidFill>
                    <a:schemeClr val="dk1"/>
                  </a:solidFill>
                  <a:latin typeface="Calibri"/>
                  <a:ea typeface="Calibri"/>
                  <a:cs typeface="Calibri"/>
                  <a:sym typeface="Calibri"/>
                </a:endParaRPr>
              </a:p>
            </p:txBody>
          </p:sp>
        </mc:Choice>
        <mc:Fallback>
          <p:sp>
            <p:nvSpPr>
              <p:cNvPr id="103" name="Shape 103"/>
              <p:cNvSpPr txBox="1">
                <a:spLocks noGrp="1" noRot="1" noChangeAspect="1" noMove="1" noResize="1" noEditPoints="1" noAdjustHandles="1" noChangeArrowheads="1" noChangeShapeType="1" noTextEdit="1"/>
              </p:cNvSpPr>
              <p:nvPr>
                <p:ph type="body" idx="1"/>
              </p:nvPr>
            </p:nvSpPr>
            <p:spPr>
              <a:xfrm>
                <a:off x="457200" y="2438400"/>
                <a:ext cx="8229600" cy="2971799"/>
              </a:xfrm>
              <a:prstGeom prst="rect">
                <a:avLst/>
              </a:prstGeom>
              <a:blipFill rotWithShape="0">
                <a:blip r:embed="rId4"/>
                <a:stretch>
                  <a:fillRect l="-1481" t="-2669" r="-2889"/>
                </a:stretch>
              </a:blipFill>
              <a:ln>
                <a:noFill/>
              </a:ln>
            </p:spPr>
            <p:txBody>
              <a:bodyPr/>
              <a:lstStyle/>
              <a:p>
                <a:r>
                  <a:rPr lang="en-US">
                    <a:noFill/>
                  </a:rPr>
                  <a:t> </a:t>
                </a:r>
              </a:p>
            </p:txBody>
          </p:sp>
        </mc:Fallback>
      </mc:AlternateContent>
      <p:sp>
        <p:nvSpPr>
          <p:cNvPr id="104" name="Shape 104"/>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Copyright © </a:t>
            </a:r>
            <a:r>
              <a:rPr lang="en-US" sz="1200" b="0" i="0" u="none" strike="noStrike" cap="none" baseline="0" dirty="0" smtClean="0">
                <a:solidFill>
                  <a:srgbClr val="777777"/>
                </a:solidFill>
                <a:latin typeface="Calibri"/>
                <a:ea typeface="Calibri"/>
                <a:cs typeface="Calibri"/>
                <a:sym typeface="Calibri"/>
              </a:rPr>
              <a:t>2015 </a:t>
            </a:r>
            <a:r>
              <a:rPr lang="en-US" sz="1200" b="0" i="0" u="none" strike="noStrike" cap="none" baseline="0" dirty="0">
                <a:solidFill>
                  <a:srgbClr val="777777"/>
                </a:solidFill>
                <a:latin typeface="Calibri"/>
                <a:ea typeface="Calibri"/>
                <a:cs typeface="Calibri"/>
                <a:sym typeface="Calibri"/>
              </a:rPr>
              <a:t>by the Washington Student Math Association</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pic>
        <p:nvPicPr>
          <p:cNvPr id="109" name="Shape 109"/>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10" name="Shape 110"/>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3   </a:t>
            </a:r>
          </a:p>
        </p:txBody>
      </p:sp>
      <p:sp>
        <p:nvSpPr>
          <p:cNvPr id="111" name="Shape 111"/>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lvl="0" indent="0">
              <a:spcBef>
                <a:spcPts val="0"/>
              </a:spcBef>
              <a:buSzPct val="25000"/>
              <a:buNone/>
            </a:pPr>
            <a:r>
              <a:rPr lang="en-US" sz="3200" dirty="0"/>
              <a:t>What is the probability of a person flipping a </a:t>
            </a:r>
            <a:r>
              <a:rPr lang="en-US" sz="3200" dirty="0" smtClean="0"/>
              <a:t>fair coin </a:t>
            </a:r>
            <a:r>
              <a:rPr lang="en-US" sz="3200" dirty="0"/>
              <a:t>5 </a:t>
            </a:r>
            <a:r>
              <a:rPr lang="en-US" sz="3200" dirty="0" smtClean="0"/>
              <a:t>times </a:t>
            </a:r>
            <a:r>
              <a:rPr lang="en-US" sz="3200" dirty="0"/>
              <a:t>and getting exactly 2 tails?</a:t>
            </a:r>
            <a:br>
              <a:rPr lang="en-US" sz="3200" dirty="0"/>
            </a:br>
            <a:endParaRPr lang="en-US" sz="3200" b="0" i="0" u="none" strike="noStrike" cap="none" baseline="0" dirty="0">
              <a:solidFill>
                <a:schemeClr val="dk1"/>
              </a:solidFill>
              <a:latin typeface="Calibri"/>
              <a:ea typeface="Calibri"/>
              <a:cs typeface="Calibri"/>
              <a:sym typeface="Calibri"/>
            </a:endParaRPr>
          </a:p>
        </p:txBody>
      </p:sp>
      <p:sp>
        <p:nvSpPr>
          <p:cNvPr id="112" name="Shape 112"/>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Copyright © </a:t>
            </a:r>
            <a:r>
              <a:rPr lang="en-US" sz="1200" b="0" i="0" u="none" strike="noStrike" cap="none" baseline="0" dirty="0" smtClean="0">
                <a:solidFill>
                  <a:srgbClr val="777777"/>
                </a:solidFill>
                <a:latin typeface="Calibri"/>
                <a:ea typeface="Calibri"/>
                <a:cs typeface="Calibri"/>
                <a:sym typeface="Calibri"/>
              </a:rPr>
              <a:t>2015 </a:t>
            </a:r>
            <a:r>
              <a:rPr lang="en-US" sz="1200" b="0" i="0" u="none" strike="noStrike" cap="none" baseline="0" dirty="0">
                <a:solidFill>
                  <a:srgbClr val="777777"/>
                </a:solidFill>
                <a:latin typeface="Calibri"/>
                <a:ea typeface="Calibri"/>
                <a:cs typeface="Calibri"/>
                <a:sym typeface="Calibri"/>
              </a:rPr>
              <a:t>by the Washington Student Math Association</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pic>
        <p:nvPicPr>
          <p:cNvPr id="117" name="Shape 117"/>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18" name="Shape 118"/>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4   </a:t>
            </a:r>
          </a:p>
        </p:txBody>
      </p:sp>
      <p:sp>
        <p:nvSpPr>
          <p:cNvPr id="119" name="Shape 119"/>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lvl="0" indent="0">
              <a:spcBef>
                <a:spcPts val="0"/>
              </a:spcBef>
              <a:buSzPct val="25000"/>
              <a:buNone/>
            </a:pPr>
            <a:r>
              <a:rPr lang="en-US" sz="3200" dirty="0"/>
              <a:t>5 friends decide to meet at Jake’s Cafe in Seattle. However, there are five different Jake’s Cafe locations in Seattle and they never agreed to meet at which cafe, so they all choose one at random. What is the probability that they all end up at different Jake’s? </a:t>
            </a:r>
            <a:br>
              <a:rPr lang="en-US" sz="3200" dirty="0"/>
            </a:br>
            <a:endParaRPr lang="en-US" sz="3200" b="0" i="0" u="none" strike="noStrike" cap="none" baseline="0" dirty="0">
              <a:solidFill>
                <a:schemeClr val="dk1"/>
              </a:solidFill>
              <a:latin typeface="Calibri"/>
              <a:ea typeface="Calibri"/>
              <a:cs typeface="Calibri"/>
              <a:sym typeface="Calibri"/>
            </a:endParaRPr>
          </a:p>
        </p:txBody>
      </p:sp>
      <p:sp>
        <p:nvSpPr>
          <p:cNvPr id="120" name="Shape 120"/>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Copyright © </a:t>
            </a:r>
            <a:r>
              <a:rPr lang="en-US" sz="1200" b="0" i="0" u="none" strike="noStrike" cap="none" baseline="0" dirty="0" smtClean="0">
                <a:solidFill>
                  <a:srgbClr val="777777"/>
                </a:solidFill>
                <a:latin typeface="Calibri"/>
                <a:ea typeface="Calibri"/>
                <a:cs typeface="Calibri"/>
                <a:sym typeface="Calibri"/>
              </a:rPr>
              <a:t>2015 </a:t>
            </a:r>
            <a:r>
              <a:rPr lang="en-US" sz="1200" b="0" i="0" u="none" strike="noStrike" cap="none" baseline="0" dirty="0">
                <a:solidFill>
                  <a:srgbClr val="777777"/>
                </a:solidFill>
                <a:latin typeface="Calibri"/>
                <a:ea typeface="Calibri"/>
                <a:cs typeface="Calibri"/>
                <a:sym typeface="Calibri"/>
              </a:rPr>
              <a:t>by the Washington Student Math Association</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pic>
        <p:nvPicPr>
          <p:cNvPr id="125" name="Shape 125"/>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26" name="Shape 126"/>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5   </a:t>
            </a:r>
          </a:p>
        </p:txBody>
      </p:sp>
      <mc:AlternateContent xmlns:mc="http://schemas.openxmlformats.org/markup-compatibility/2006">
        <mc:Choice xmlns:a14="http://schemas.microsoft.com/office/drawing/2010/main" xmlns="" Requires="a14">
          <p:sp>
            <p:nvSpPr>
              <p:cNvPr id="127" name="Shape 127"/>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lvl="0" indent="0">
                  <a:spcBef>
                    <a:spcPts val="0"/>
                  </a:spcBef>
                  <a:buSzPct val="25000"/>
                  <a:buNone/>
                </a:pPr>
                <a:r>
                  <a:rPr lang="en-US" sz="3200" dirty="0" smtClean="0"/>
                  <a:t>Find the value of </a:t>
                </a:r>
                <a14:m>
                  <m:oMath xmlns:m="http://schemas.openxmlformats.org/officeDocument/2006/math">
                    <m:sSup>
                      <m:sSupPr>
                        <m:ctrlPr>
                          <a:rPr lang="en-US" sz="3200" b="0" i="1" smtClean="0">
                            <a:latin typeface="Cambria Math" panose="02040503050406030204" pitchFamily="18" charset="0"/>
                          </a:rPr>
                        </m:ctrlPr>
                      </m:sSupPr>
                      <m:e>
                        <m:d>
                          <m:dPr>
                            <m:ctrlPr>
                              <a:rPr lang="en-US" sz="3200" b="0" i="1" smtClean="0">
                                <a:latin typeface="Cambria Math" panose="02040503050406030204" pitchFamily="18" charset="0"/>
                              </a:rPr>
                            </m:ctrlPr>
                          </m:dPr>
                          <m:e>
                            <m:rad>
                              <m:radPr>
                                <m:degHide m:val="on"/>
                                <m:ctrlPr>
                                  <a:rPr lang="en-US" sz="3200" b="0" i="1" smtClean="0">
                                    <a:latin typeface="Cambria Math" panose="02040503050406030204" pitchFamily="18" charset="0"/>
                                  </a:rPr>
                                </m:ctrlPr>
                              </m:radPr>
                              <m:deg/>
                              <m:e>
                                <m:r>
                                  <a:rPr lang="en-US" sz="3200" b="0" i="1" smtClean="0">
                                    <a:latin typeface="Cambria Math" panose="02040503050406030204" pitchFamily="18" charset="0"/>
                                  </a:rPr>
                                  <m:t>2</m:t>
                                </m:r>
                              </m:e>
                            </m:rad>
                            <m:r>
                              <a:rPr lang="en-US" sz="3200" b="0" i="1" smtClean="0">
                                <a:latin typeface="Cambria Math" panose="02040503050406030204" pitchFamily="18" charset="0"/>
                              </a:rPr>
                              <m:t>−</m:t>
                            </m:r>
                            <m:rad>
                              <m:radPr>
                                <m:degHide m:val="on"/>
                                <m:ctrlPr>
                                  <a:rPr lang="en-US" sz="3200" b="0" i="1" smtClean="0">
                                    <a:latin typeface="Cambria Math" panose="02040503050406030204" pitchFamily="18" charset="0"/>
                                  </a:rPr>
                                </m:ctrlPr>
                              </m:radPr>
                              <m:deg/>
                              <m:e>
                                <m:r>
                                  <a:rPr lang="en-US" sz="3200" b="0" i="1" smtClean="0">
                                    <a:latin typeface="Cambria Math" panose="02040503050406030204" pitchFamily="18" charset="0"/>
                                  </a:rPr>
                                  <m:t>3</m:t>
                                </m:r>
                              </m:e>
                            </m:rad>
                          </m:e>
                        </m:d>
                      </m:e>
                      <m:sup>
                        <m:r>
                          <a:rPr lang="en-US" sz="3200" b="0" i="1" smtClean="0">
                            <a:latin typeface="Cambria Math" panose="02040503050406030204" pitchFamily="18" charset="0"/>
                          </a:rPr>
                          <m:t>2</m:t>
                        </m:r>
                      </m:sup>
                    </m:sSup>
                  </m:oMath>
                </a14:m>
                <a:r>
                  <a:rPr lang="en-US" sz="3200" dirty="0"/>
                  <a:t/>
                </a:r>
                <a:br>
                  <a:rPr lang="en-US" sz="3200" dirty="0"/>
                </a:br>
                <a:endParaRPr lang="en-US" sz="3200" b="0" i="0" u="none" strike="noStrike" cap="none" baseline="0" dirty="0">
                  <a:solidFill>
                    <a:schemeClr val="dk1"/>
                  </a:solidFill>
                  <a:latin typeface="Calibri"/>
                  <a:ea typeface="Calibri"/>
                  <a:cs typeface="Calibri"/>
                  <a:sym typeface="Calibri"/>
                </a:endParaRPr>
              </a:p>
            </p:txBody>
          </p:sp>
        </mc:Choice>
        <mc:Fallback>
          <p:sp>
            <p:nvSpPr>
              <p:cNvPr id="127" name="Shape 127"/>
              <p:cNvSpPr txBox="1">
                <a:spLocks noGrp="1" noRot="1" noChangeAspect="1" noMove="1" noResize="1" noEditPoints="1" noAdjustHandles="1" noChangeArrowheads="1" noChangeShapeType="1" noTextEdit="1"/>
              </p:cNvSpPr>
              <p:nvPr>
                <p:ph type="body" idx="1"/>
              </p:nvPr>
            </p:nvSpPr>
            <p:spPr>
              <a:xfrm>
                <a:off x="457200" y="2438400"/>
                <a:ext cx="8229600" cy="2971799"/>
              </a:xfrm>
              <a:prstGeom prst="rect">
                <a:avLst/>
              </a:prstGeom>
              <a:blipFill rotWithShape="0">
                <a:blip r:embed="rId4"/>
                <a:stretch>
                  <a:fillRect l="-1926"/>
                </a:stretch>
              </a:blipFill>
              <a:ln>
                <a:noFill/>
              </a:ln>
            </p:spPr>
            <p:txBody>
              <a:bodyPr/>
              <a:lstStyle/>
              <a:p>
                <a:r>
                  <a:rPr lang="en-US">
                    <a:noFill/>
                  </a:rPr>
                  <a:t> </a:t>
                </a:r>
              </a:p>
            </p:txBody>
          </p:sp>
        </mc:Fallback>
      </mc:AlternateContent>
      <p:sp>
        <p:nvSpPr>
          <p:cNvPr id="128" name="Shape 128"/>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Copyright © </a:t>
            </a:r>
            <a:r>
              <a:rPr lang="en-US" sz="1200" b="0" i="0" u="none" strike="noStrike" cap="none" baseline="0" dirty="0" smtClean="0">
                <a:solidFill>
                  <a:srgbClr val="777777"/>
                </a:solidFill>
                <a:latin typeface="Calibri"/>
                <a:ea typeface="Calibri"/>
                <a:cs typeface="Calibri"/>
                <a:sym typeface="Calibri"/>
              </a:rPr>
              <a:t>2015 </a:t>
            </a:r>
            <a:r>
              <a:rPr lang="en-US" sz="1200" b="0" i="0" u="none" strike="noStrike" cap="none" baseline="0" dirty="0">
                <a:solidFill>
                  <a:srgbClr val="777777"/>
                </a:solidFill>
                <a:latin typeface="Calibri"/>
                <a:ea typeface="Calibri"/>
                <a:cs typeface="Calibri"/>
                <a:sym typeface="Calibri"/>
              </a:rPr>
              <a:t>by the Washington Student Math Association</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pic>
        <p:nvPicPr>
          <p:cNvPr id="133" name="Shape 133"/>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34" name="Shape 134"/>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6   </a:t>
            </a:r>
          </a:p>
        </p:txBody>
      </p:sp>
      <p:sp>
        <p:nvSpPr>
          <p:cNvPr id="135" name="Shape 135"/>
          <p:cNvSpPr txBox="1">
            <a:spLocks noGrp="1"/>
          </p:cNvSpPr>
          <p:nvPr>
            <p:ph type="body" idx="1"/>
          </p:nvPr>
        </p:nvSpPr>
        <p:spPr>
          <a:xfrm>
            <a:off x="457200" y="2438400"/>
            <a:ext cx="8458200" cy="3657600"/>
          </a:xfrm>
          <a:prstGeom prst="rect">
            <a:avLst/>
          </a:prstGeom>
          <a:noFill/>
          <a:ln>
            <a:noFill/>
          </a:ln>
        </p:spPr>
        <p:txBody>
          <a:bodyPr lIns="91425" tIns="45700" rIns="91425" bIns="45700" anchor="t" anchorCtr="0">
            <a:noAutofit/>
          </a:bodyPr>
          <a:lstStyle/>
          <a:p>
            <a:pPr marL="0" lvl="0" indent="0">
              <a:spcBef>
                <a:spcPts val="0"/>
              </a:spcBef>
              <a:buSzPct val="25000"/>
              <a:buNone/>
            </a:pPr>
            <a:r>
              <a:rPr lang="en-US" sz="3200" dirty="0"/>
              <a:t>Here is a pattern: ABBCCCDDDDEEEEE… and the pattern repeats after Z is written 26 times. What is the 354th letter? </a:t>
            </a:r>
            <a:br>
              <a:rPr lang="en-US" sz="3200" dirty="0"/>
            </a:br>
            <a:endParaRPr lang="en-US" sz="3200" b="0" i="0" u="none" strike="noStrike" cap="none" baseline="0" dirty="0">
              <a:solidFill>
                <a:schemeClr val="dk1"/>
              </a:solidFill>
              <a:latin typeface="Calibri"/>
              <a:ea typeface="Calibri"/>
              <a:cs typeface="Calibri"/>
              <a:sym typeface="Calibri"/>
            </a:endParaRPr>
          </a:p>
        </p:txBody>
      </p:sp>
      <p:sp>
        <p:nvSpPr>
          <p:cNvPr id="136" name="Shape 136"/>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Copyright © </a:t>
            </a:r>
            <a:r>
              <a:rPr lang="en-US" sz="1200" b="0" i="0" u="none" strike="noStrike" cap="none" baseline="0" dirty="0" smtClean="0">
                <a:solidFill>
                  <a:srgbClr val="777777"/>
                </a:solidFill>
                <a:latin typeface="Calibri"/>
                <a:ea typeface="Calibri"/>
                <a:cs typeface="Calibri"/>
                <a:sym typeface="Calibri"/>
              </a:rPr>
              <a:t>2015 by </a:t>
            </a:r>
            <a:r>
              <a:rPr lang="en-US" sz="1200" b="0" i="0" u="none" strike="noStrike" cap="none" baseline="0" dirty="0">
                <a:solidFill>
                  <a:srgbClr val="777777"/>
                </a:solidFill>
                <a:latin typeface="Calibri"/>
                <a:ea typeface="Calibri"/>
                <a:cs typeface="Calibri"/>
                <a:sym typeface="Calibri"/>
              </a:rPr>
              <a:t>the Washington Student Math Association</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pic>
        <p:nvPicPr>
          <p:cNvPr id="141" name="Shape 141"/>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42" name="Shape 142"/>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7   </a:t>
            </a:r>
          </a:p>
        </p:txBody>
      </p:sp>
      <mc:AlternateContent xmlns:mc="http://schemas.openxmlformats.org/markup-compatibility/2006">
        <mc:Choice xmlns:a14="http://schemas.microsoft.com/office/drawing/2010/main" xmlns="" Requires="a14">
          <p:sp>
            <p:nvSpPr>
              <p:cNvPr id="143" name="Shape 143"/>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lvl="0" indent="0">
                  <a:spcBef>
                    <a:spcPts val="0"/>
                  </a:spcBef>
                  <a:buSzPct val="100000"/>
                  <a:buNone/>
                </a:pPr>
                <a:r>
                  <a:rPr lang="en-US" sz="3200" dirty="0" smtClean="0"/>
                  <a:t>What is the sum of the digits of the value</a:t>
                </a:r>
              </a:p>
              <a:p>
                <a:pPr marL="0" lvl="0" indent="0">
                  <a:spcBef>
                    <a:spcPts val="0"/>
                  </a:spcBef>
                  <a:buSzPct val="100000"/>
                  <a:buNone/>
                </a:pPr>
                <a:endParaRPr lang="en-US" sz="3200" dirty="0" smtClean="0"/>
              </a:p>
              <a:p>
                <a:pPr marL="0" lvl="0" indent="0" algn="ctr">
                  <a:spcBef>
                    <a:spcPts val="0"/>
                  </a:spcBef>
                  <a:buSzPct val="100000"/>
                  <a:buNone/>
                </a:pPr>
                <a14:m>
                  <m:oMath xmlns:m="http://schemas.openxmlformats.org/officeDocument/2006/math">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20</m:t>
                        </m:r>
                      </m:sup>
                    </m:sSup>
                    <m:r>
                      <a:rPr lang="en-US" sz="3200" b="0" i="1" smtClean="0">
                        <a:latin typeface="Cambria Math" panose="02040503050406030204" pitchFamily="18" charset="0"/>
                      </a:rPr>
                      <m:t> </m:t>
                    </m:r>
                    <m:r>
                      <a:rPr lang="en-US" sz="3200" b="0" i="1" smtClean="0">
                        <a:latin typeface="Cambria Math" panose="02040503050406030204" pitchFamily="18" charset="0"/>
                        <a:ea typeface="Cambria Math" panose="02040503050406030204" pitchFamily="18" charset="0"/>
                      </a:rPr>
                      <m:t>×</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5</m:t>
                        </m:r>
                      </m:e>
                      <m:sup>
                        <m:r>
                          <a:rPr lang="en-US" sz="3200" b="0" i="1" smtClean="0">
                            <a:latin typeface="Cambria Math" panose="02040503050406030204" pitchFamily="18" charset="0"/>
                          </a:rPr>
                          <m:t>15</m:t>
                        </m:r>
                      </m:sup>
                    </m:sSup>
                  </m:oMath>
                </a14:m>
                <a:r>
                  <a:rPr lang="en-US" sz="3200" dirty="0" smtClean="0"/>
                  <a:t>?</a:t>
                </a:r>
                <a:r>
                  <a:rPr lang="en-US" sz="3200" dirty="0"/>
                  <a:t/>
                </a:r>
                <a:br>
                  <a:rPr lang="en-US" sz="3200" dirty="0"/>
                </a:br>
                <a:endParaRPr lang="en-US" sz="3200" b="0" i="0" u="none" strike="noStrike" cap="none" baseline="0" dirty="0">
                  <a:solidFill>
                    <a:schemeClr val="dk1"/>
                  </a:solidFill>
                  <a:latin typeface="Calibri"/>
                  <a:ea typeface="Calibri"/>
                  <a:cs typeface="Calibri"/>
                  <a:sym typeface="Calibri"/>
                </a:endParaRPr>
              </a:p>
            </p:txBody>
          </p:sp>
        </mc:Choice>
        <mc:Fallback>
          <p:sp>
            <p:nvSpPr>
              <p:cNvPr id="143" name="Shape 143"/>
              <p:cNvSpPr txBox="1">
                <a:spLocks noGrp="1" noRot="1" noChangeAspect="1" noMove="1" noResize="1" noEditPoints="1" noAdjustHandles="1" noChangeArrowheads="1" noChangeShapeType="1" noTextEdit="1"/>
              </p:cNvSpPr>
              <p:nvPr>
                <p:ph type="body" idx="1"/>
              </p:nvPr>
            </p:nvSpPr>
            <p:spPr>
              <a:xfrm>
                <a:off x="457200" y="2438400"/>
                <a:ext cx="8229600" cy="2971799"/>
              </a:xfrm>
              <a:prstGeom prst="rect">
                <a:avLst/>
              </a:prstGeom>
              <a:blipFill rotWithShape="0">
                <a:blip r:embed="rId4"/>
                <a:stretch>
                  <a:fillRect l="-1926" t="-2669"/>
                </a:stretch>
              </a:blipFill>
              <a:ln>
                <a:noFill/>
              </a:ln>
            </p:spPr>
            <p:txBody>
              <a:bodyPr/>
              <a:lstStyle/>
              <a:p>
                <a:r>
                  <a:rPr lang="en-US">
                    <a:noFill/>
                  </a:rPr>
                  <a:t> </a:t>
                </a:r>
              </a:p>
            </p:txBody>
          </p:sp>
        </mc:Fallback>
      </mc:AlternateContent>
      <p:sp>
        <p:nvSpPr>
          <p:cNvPr id="144" name="Shape 144"/>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Copyright © </a:t>
            </a:r>
            <a:r>
              <a:rPr lang="en-US" sz="1200" b="0" i="0" u="none" strike="noStrike" cap="none" baseline="0" dirty="0" smtClean="0">
                <a:solidFill>
                  <a:srgbClr val="777777"/>
                </a:solidFill>
                <a:latin typeface="Calibri"/>
                <a:ea typeface="Calibri"/>
                <a:cs typeface="Calibri"/>
                <a:sym typeface="Calibri"/>
              </a:rPr>
              <a:t>2015</a:t>
            </a:r>
            <a:r>
              <a:rPr lang="en-US" sz="1200" b="0" i="0" u="none" strike="noStrike" cap="none" dirty="0" smtClean="0">
                <a:solidFill>
                  <a:srgbClr val="777777"/>
                </a:solidFill>
                <a:latin typeface="Calibri"/>
                <a:ea typeface="Calibri"/>
                <a:cs typeface="Calibri"/>
                <a:sym typeface="Calibri"/>
              </a:rPr>
              <a:t> </a:t>
            </a:r>
            <a:r>
              <a:rPr lang="en-US" sz="1200" b="0" i="0" u="none" strike="noStrike" cap="none" baseline="0" dirty="0" smtClean="0">
                <a:solidFill>
                  <a:srgbClr val="777777"/>
                </a:solidFill>
                <a:latin typeface="Calibri"/>
                <a:ea typeface="Calibri"/>
                <a:cs typeface="Calibri"/>
                <a:sym typeface="Calibri"/>
              </a:rPr>
              <a:t>by </a:t>
            </a:r>
            <a:r>
              <a:rPr lang="en-US" sz="1200" b="0" i="0" u="none" strike="noStrike" cap="none" baseline="0" dirty="0">
                <a:solidFill>
                  <a:srgbClr val="777777"/>
                </a:solidFill>
                <a:latin typeface="Calibri"/>
                <a:ea typeface="Calibri"/>
                <a:cs typeface="Calibri"/>
                <a:sym typeface="Calibri"/>
              </a:rPr>
              <a:t>the Washington Student Math Association</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pic>
        <p:nvPicPr>
          <p:cNvPr id="149" name="Shape 149"/>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50" name="Shape 150"/>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Extra Question</a:t>
            </a:r>
          </a:p>
        </p:txBody>
      </p:sp>
      <p:sp>
        <p:nvSpPr>
          <p:cNvPr id="151" name="Shape 151"/>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SzPct val="25000"/>
              <a:buFont typeface="Calibri"/>
              <a:buNone/>
            </a:pPr>
            <a:r>
              <a:rPr lang="en-US" sz="3200" b="0" i="0" u="none" strike="noStrike" cap="none" baseline="0" dirty="0">
                <a:solidFill>
                  <a:schemeClr val="dk1"/>
                </a:solidFill>
                <a:latin typeface="Calibri"/>
                <a:ea typeface="Calibri"/>
                <a:cs typeface="Calibri"/>
                <a:sym typeface="Calibri"/>
              </a:rPr>
              <a:t>Steven is mixing solution A which has a concentration of 8% and solution B which has a concentration of 13% in order to produce 1L of solution C with concentration of 10%. Find the volume of solution B needed for this process in </a:t>
            </a:r>
            <a:r>
              <a:rPr lang="en-US" sz="3200" b="0" i="0" u="none" strike="noStrike" cap="none" baseline="0" dirty="0" smtClean="0">
                <a:solidFill>
                  <a:schemeClr val="dk1"/>
                </a:solidFill>
                <a:latin typeface="Calibri"/>
                <a:ea typeface="Calibri"/>
                <a:cs typeface="Calibri"/>
                <a:sym typeface="Calibri"/>
              </a:rPr>
              <a:t>liters.</a:t>
            </a:r>
            <a:endParaRPr lang="en-US" sz="3200" b="0" i="0" u="none" strike="noStrike" cap="none" baseline="0" dirty="0">
              <a:solidFill>
                <a:schemeClr val="dk1"/>
              </a:solidFill>
              <a:latin typeface="Calibri"/>
              <a:ea typeface="Calibri"/>
              <a:cs typeface="Calibri"/>
              <a:sym typeface="Calibri"/>
            </a:endParaRPr>
          </a:p>
        </p:txBody>
      </p:sp>
      <p:sp>
        <p:nvSpPr>
          <p:cNvPr id="152" name="Shape 152"/>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dirty="0">
                <a:solidFill>
                  <a:srgbClr val="777777"/>
                </a:solidFill>
                <a:latin typeface="Calibri"/>
                <a:ea typeface="Calibri"/>
                <a:cs typeface="Calibri"/>
                <a:sym typeface="Calibri"/>
              </a:rPr>
              <a:t>Copyright © </a:t>
            </a:r>
            <a:r>
              <a:rPr lang="en-US" sz="1200" b="0" i="0" u="none" strike="noStrike" cap="none" baseline="0" dirty="0" smtClean="0">
                <a:solidFill>
                  <a:srgbClr val="777777"/>
                </a:solidFill>
                <a:latin typeface="Calibri"/>
                <a:ea typeface="Calibri"/>
                <a:cs typeface="Calibri"/>
                <a:sym typeface="Calibri"/>
              </a:rPr>
              <a:t>2015 </a:t>
            </a:r>
            <a:r>
              <a:rPr lang="en-US" sz="1200" b="0" i="0" u="none" strike="noStrike" cap="none" baseline="0" dirty="0">
                <a:solidFill>
                  <a:srgbClr val="777777"/>
                </a:solidFill>
                <a:latin typeface="Calibri"/>
                <a:ea typeface="Calibri"/>
                <a:cs typeface="Calibri"/>
                <a:sym typeface="Calibri"/>
              </a:rPr>
              <a:t>by the Washington Student Math Association</a:t>
            </a:r>
          </a:p>
        </p:txBody>
      </p:sp>
    </p:spTree>
  </p:cSld>
  <p:clrMapOvr>
    <a:masterClrMapping/>
  </p:clrMapOvr>
  <p:transition spd="slow">
    <p:cut/>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284</Words>
  <Application>Microsoft Office PowerPoint</Application>
  <PresentationFormat>On-screen Show (4:3)</PresentationFormat>
  <Paragraphs>30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Problem 1   </vt:lpstr>
      <vt:lpstr>Problem 2  </vt:lpstr>
      <vt:lpstr>Problem 3   </vt:lpstr>
      <vt:lpstr>Problem 4   </vt:lpstr>
      <vt:lpstr>Problem 5   </vt:lpstr>
      <vt:lpstr>Problem 6   </vt:lpstr>
      <vt:lpstr>Problem 7   </vt:lpstr>
      <vt:lpstr>Extra Question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Kim</dc:creator>
  <cp:lastModifiedBy>Laura Hu</cp:lastModifiedBy>
  <cp:revision>6</cp:revision>
  <dcterms:modified xsi:type="dcterms:W3CDTF">2015-03-02T02:16:18Z</dcterms:modified>
</cp:coreProperties>
</file>