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59474-E078-4787-8D82-AC1AE9AB3B67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AAE83-B006-4692-B1BE-B83406578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2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446D4-18F5-4079-9805-0E6E0C8E0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7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9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7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9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4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1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8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8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5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0B32-626D-4284-BB8A-9C90BA8DEC6D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341504" y="262148"/>
            <a:ext cx="4364096" cy="32430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3905071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High School Elimination Tournament</a:t>
            </a:r>
          </a:p>
          <a:p>
            <a:pPr algn="ctr"/>
            <a:r>
              <a:rPr lang="en-US" sz="3600" dirty="0" smtClean="0"/>
              <a:t>Round 3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2057400" y="5105400"/>
            <a:ext cx="525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5</a:t>
            </a:r>
            <a:r>
              <a:rPr lang="en-US" sz="3200" baseline="30000" dirty="0" smtClean="0">
                <a:solidFill>
                  <a:srgbClr val="777777"/>
                </a:solidFill>
              </a:rPr>
              <a:t>th </a:t>
            </a:r>
            <a:r>
              <a:rPr lang="en-US" sz="3200" dirty="0" smtClean="0">
                <a:solidFill>
                  <a:srgbClr val="777777"/>
                </a:solidFill>
              </a:rPr>
              <a:t>Annual WSMA Math Bowl</a:t>
            </a:r>
          </a:p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March 7</a:t>
            </a:r>
            <a:r>
              <a:rPr lang="en-US" sz="3200" baseline="30000" dirty="0" smtClean="0">
                <a:solidFill>
                  <a:srgbClr val="777777"/>
                </a:solidFill>
              </a:rPr>
              <a:t>th</a:t>
            </a:r>
            <a:r>
              <a:rPr lang="en-US" sz="3200" dirty="0" smtClean="0">
                <a:solidFill>
                  <a:srgbClr val="777777"/>
                </a:solidFill>
              </a:rPr>
              <a:t>, 2015</a:t>
            </a:r>
            <a:endParaRPr lang="en-US" sz="3200" dirty="0">
              <a:solidFill>
                <a:srgbClr val="77777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" y="6210327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777777"/>
                </a:solidFill>
              </a:rPr>
              <a:t>This test material is copyright © 2015 by the Washington Student Math Association and may not be distributed or reproduced other than for nonprofit educational purposes without the expressed written permission of WSMA. www.wastudentmath.org.</a:t>
            </a:r>
            <a:endParaRPr lang="en-US" sz="12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9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en-US" dirty="0"/>
                  <a:t>How many positive integers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make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𝑙𝑜𝑔𝐴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2401 </m:t>
                    </m:r>
                  </m:oMath>
                </a14:m>
                <a:r>
                  <a:rPr lang="en-US" dirty="0"/>
                  <a:t>a positive integer?</a:t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852" t="-2459"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169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2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en-US" dirty="0"/>
                  <a:t>Andy eats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12.5% </m:t>
                    </m:r>
                  </m:oMath>
                </a14:m>
                <a:r>
                  <a:rPr lang="en-US" dirty="0"/>
                  <a:t>of his granola bars for breakfast every day. At the end of the third day, he has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343</m:t>
                    </m:r>
                  </m:oMath>
                </a14:m>
                <a:r>
                  <a:rPr lang="en-US" dirty="0"/>
                  <a:t> granola bars left. How many granola bars did he start with on the first day?</a:t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852" t="-2459" r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3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en-US" sz="3300" dirty="0"/>
                  <a:t>What is the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300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330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300" i="1" dirty="0">
                        <a:latin typeface="Cambria Math" panose="02040503050406030204" pitchFamily="18" charset="0"/>
                      </a:rPr>
                      <m:t>89+</m:t>
                    </m:r>
                    <m:r>
                      <m:rPr>
                        <m:sty m:val="p"/>
                      </m:rPr>
                      <a:rPr lang="en-US" sz="3300" i="1" dirty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330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300" i="1" dirty="0">
                        <a:latin typeface="Cambria Math" panose="02040503050406030204" pitchFamily="18" charset="0"/>
                      </a:rPr>
                      <m:t>89</m:t>
                    </m:r>
                    <m:r>
                      <a:rPr lang="en-US" sz="33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3300" i="1" dirty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330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300" i="1" dirty="0">
                        <a:latin typeface="Cambria Math" panose="02040503050406030204" pitchFamily="18" charset="0"/>
                      </a:rPr>
                      <m:t>88+</m:t>
                    </m:r>
                    <m:r>
                      <m:rPr>
                        <m:sty m:val="p"/>
                      </m:rPr>
                      <a:rPr lang="en-US" sz="3300" i="1" dirty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330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300" i="1" dirty="0">
                        <a:latin typeface="Cambria Math" panose="02040503050406030204" pitchFamily="18" charset="0"/>
                      </a:rPr>
                      <m:t>88+</m:t>
                    </m:r>
                    <m:r>
                      <m:rPr>
                        <m:sty m:val="p"/>
                      </m:rPr>
                      <a:rPr lang="en-US" sz="3300" i="1" dirty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330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300" i="1" dirty="0">
                        <a:latin typeface="Cambria Math" panose="02040503050406030204" pitchFamily="18" charset="0"/>
                      </a:rPr>
                      <m:t>87+</m:t>
                    </m:r>
                    <m:r>
                      <m:rPr>
                        <m:sty m:val="p"/>
                      </m:rPr>
                      <a:rPr lang="en-US" sz="3300" i="1" dirty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330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300" i="1" dirty="0">
                        <a:latin typeface="Cambria Math" panose="02040503050406030204" pitchFamily="18" charset="0"/>
                      </a:rPr>
                      <m:t>87+</m:t>
                    </m:r>
                    <m:r>
                      <m:rPr>
                        <m:sty m:val="p"/>
                      </m:rPr>
                      <a:rPr lang="en-US" sz="3300" i="1" dirty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330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300" i="1" dirty="0">
                        <a:latin typeface="Cambria Math" panose="02040503050406030204" pitchFamily="18" charset="0"/>
                      </a:rPr>
                      <m:t>86+</m:t>
                    </m:r>
                    <m:r>
                      <m:rPr>
                        <m:sty m:val="p"/>
                      </m:rPr>
                      <a:rPr lang="en-US" sz="3300" i="1" dirty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330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300" i="1" dirty="0">
                        <a:latin typeface="Cambria Math" panose="02040503050406030204" pitchFamily="18" charset="0"/>
                      </a:rPr>
                      <m:t>86?</m:t>
                    </m:r>
                  </m:oMath>
                </a14:m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2000" t="-26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by </a:t>
            </a:r>
            <a:r>
              <a:rPr lang="en-US" sz="1200" dirty="0">
                <a:solidFill>
                  <a:srgbClr val="777777"/>
                </a:solidFill>
              </a:rPr>
              <a:t>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4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Imagine the line segment that goes from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−3,4) </m:t>
                    </m:r>
                  </m:oMath>
                </a14:m>
                <a:r>
                  <a:rPr lang="en-US" dirty="0"/>
                  <a:t>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(3,4). </m:t>
                    </m:r>
                  </m:oMath>
                </a14:m>
                <a:r>
                  <a:rPr lang="en-US" dirty="0"/>
                  <a:t>If the line segment is rotated around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-axis a full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360</m:t>
                    </m:r>
                  </m:oMath>
                </a14:m>
                <a:r>
                  <a:rPr lang="en-US" dirty="0"/>
                  <a:t> degrees, find the volume of the resulting solid formed in terms of </a:t>
                </a:r>
                <a:r>
                  <a:rPr lang="en-US" dirty="0" smtClean="0"/>
                  <a:t>pi. 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852" t="-4303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5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lvl="0" indent="0" algn="ctr">
                  <a:buNone/>
                </a:pPr>
                <a:r>
                  <a:rPr lang="en-US" dirty="0" smtClean="0"/>
                  <a:t>Find the sum of every integer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 that satisfies: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−24</m:t>
                    </m:r>
                  </m:oMath>
                </a14:m>
                <a:r>
                  <a:rPr lang="en-US" dirty="0" smtClean="0"/>
                  <a:t>.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  <a:p>
                <a:pPr marL="0" lvl="0" indent="0" algn="ctr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t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6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458200" cy="3657600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en-US" dirty="0" smtClean="0"/>
                  <a:t>Evaluate: </a:t>
                </a:r>
                <a:endParaRPr lang="en-US" b="0" dirty="0" smtClean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7+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7+···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458200" cy="3657600"/>
              </a:xfrm>
              <a:blipFill rotWithShape="0">
                <a:blip r:embed="rId3"/>
                <a:stretch>
                  <a:fillRect l="-1801" t="-2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7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What is the sum of the perfect squares between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en-US" dirty="0"/>
                  <a:t> inclusive? </a:t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852" t="-2664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Extra Question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the positive difference in length between the longest line that can fit in a 1 inch by 1 inch by 1 inch cube and the longest line that can fit in a 1 inch by 1 inch square?</a:t>
            </a:r>
            <a:endParaRPr lang="ko-KR" altLang="ko-KR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</a:t>
            </a:r>
            <a:r>
              <a:rPr lang="en-US" sz="1200">
                <a:solidFill>
                  <a:srgbClr val="777777"/>
                </a:solidFill>
              </a:rPr>
              <a:t>© </a:t>
            </a:r>
            <a:r>
              <a:rPr lang="en-US" sz="120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311</Words>
  <Application>Microsoft Office PowerPoint</Application>
  <PresentationFormat>On-screen Show (4:3)</PresentationFormat>
  <Paragraphs>32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맑은 고딕</vt:lpstr>
      <vt:lpstr>Arial</vt:lpstr>
      <vt:lpstr>Calibri</vt:lpstr>
      <vt:lpstr>Cambria Math</vt:lpstr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Extra Question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Arthi;Romil Sirohi</dc:creator>
  <cp:lastModifiedBy>Adithya Mukund</cp:lastModifiedBy>
  <cp:revision>21</cp:revision>
  <dcterms:created xsi:type="dcterms:W3CDTF">2013-01-21T00:57:44Z</dcterms:created>
  <dcterms:modified xsi:type="dcterms:W3CDTF">2015-03-07T03:29:12Z</dcterms:modified>
</cp:coreProperties>
</file>