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1" r:id="rId5"/>
    <p:sldId id="262" r:id="rId6"/>
    <p:sldId id="263" r:id="rId7"/>
    <p:sldId id="264"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159474-E078-4787-8D82-AC1AE9AB3B67}" type="datetimeFigureOut">
              <a:rPr lang="en-US" smtClean="0"/>
              <a:t>3/21/2015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5AAE83-B006-4692-B1BE-B834065785B3}" type="slidenum">
              <a:rPr lang="en-US" smtClean="0"/>
              <a:t>‹#›</a:t>
            </a:fld>
            <a:endParaRPr lang="en-US"/>
          </a:p>
        </p:txBody>
      </p:sp>
    </p:spTree>
    <p:extLst>
      <p:ext uri="{BB962C8B-B14F-4D97-AF65-F5344CB8AC3E}">
        <p14:creationId xmlns:p14="http://schemas.microsoft.com/office/powerpoint/2010/main" val="357672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446D4-18F5-4079-9805-0E6E0C8E0225}" type="slidenum">
              <a:rPr lang="en-US" smtClean="0"/>
              <a:t>1</a:t>
            </a:fld>
            <a:endParaRPr lang="en-US"/>
          </a:p>
        </p:txBody>
      </p:sp>
    </p:spTree>
    <p:extLst>
      <p:ext uri="{BB962C8B-B14F-4D97-AF65-F5344CB8AC3E}">
        <p14:creationId xmlns:p14="http://schemas.microsoft.com/office/powerpoint/2010/main" val="66437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871445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406079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76969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1305175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B0B32-626D-4284-BB8A-9C90BA8DEC6D}" type="datetimeFigureOut">
              <a:rPr lang="en-US" smtClean="0"/>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3960592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1B0B32-626D-4284-BB8A-9C90BA8DEC6D}"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162404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1B0B32-626D-4284-BB8A-9C90BA8DEC6D}" type="datetimeFigureOut">
              <a:rPr lang="en-US" smtClean="0"/>
              <a:t>3/21/2015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93054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1B0B32-626D-4284-BB8A-9C90BA8DEC6D}" type="datetimeFigureOut">
              <a:rPr lang="en-US" smtClean="0"/>
              <a:t>3/21/2015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37431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B0B32-626D-4284-BB8A-9C90BA8DEC6D}" type="datetimeFigureOut">
              <a:rPr lang="en-US" smtClean="0"/>
              <a:t>3/21/2015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98208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B0B32-626D-4284-BB8A-9C90BA8DEC6D}"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44948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B0B32-626D-4284-BB8A-9C90BA8DEC6D}" type="datetimeFigureOut">
              <a:rPr lang="en-US" smtClean="0"/>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4258254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B0B32-626D-4284-BB8A-9C90BA8DEC6D}" type="datetimeFigureOut">
              <a:rPr lang="en-US" smtClean="0"/>
              <a:t>3/21/2015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F3DEE-C05B-4C8C-B0E6-1F3E8C85F7B3}" type="slidenum">
              <a:rPr lang="en-US" smtClean="0"/>
              <a:t>‹#›</a:t>
            </a:fld>
            <a:endParaRPr lang="en-US"/>
          </a:p>
        </p:txBody>
      </p:sp>
    </p:spTree>
    <p:extLst>
      <p:ext uri="{BB962C8B-B14F-4D97-AF65-F5344CB8AC3E}">
        <p14:creationId xmlns:p14="http://schemas.microsoft.com/office/powerpoint/2010/main" val="2685683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1511" t="9712" r="10072" b="2878"/>
          <a:stretch/>
        </p:blipFill>
        <p:spPr bwMode="auto">
          <a:xfrm>
            <a:off x="2341504" y="262148"/>
            <a:ext cx="4364096" cy="3243052"/>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914400" y="3905071"/>
            <a:ext cx="7543800" cy="646331"/>
          </a:xfrm>
          <a:prstGeom prst="rect">
            <a:avLst/>
          </a:prstGeom>
          <a:noFill/>
        </p:spPr>
        <p:txBody>
          <a:bodyPr wrap="square" rtlCol="0">
            <a:spAutoFit/>
          </a:bodyPr>
          <a:lstStyle/>
          <a:p>
            <a:pPr algn="ctr"/>
            <a:r>
              <a:rPr lang="en-US" sz="3600" dirty="0" smtClean="0"/>
              <a:t>High School </a:t>
            </a:r>
            <a:r>
              <a:rPr lang="en-US" sz="3600" dirty="0" smtClean="0"/>
              <a:t>Mental Math</a:t>
            </a:r>
            <a:endParaRPr lang="en-US" sz="3600" dirty="0"/>
          </a:p>
        </p:txBody>
      </p:sp>
      <p:sp>
        <p:nvSpPr>
          <p:cNvPr id="6" name="Rectangle 5"/>
          <p:cNvSpPr/>
          <p:nvPr/>
        </p:nvSpPr>
        <p:spPr>
          <a:xfrm>
            <a:off x="2057400" y="5105400"/>
            <a:ext cx="5257800" cy="1077218"/>
          </a:xfrm>
          <a:prstGeom prst="rect">
            <a:avLst/>
          </a:prstGeom>
        </p:spPr>
        <p:txBody>
          <a:bodyPr wrap="square">
            <a:spAutoFit/>
          </a:bodyPr>
          <a:lstStyle/>
          <a:p>
            <a:pPr algn="ctr"/>
            <a:r>
              <a:rPr lang="en-US" sz="3200" dirty="0" smtClean="0">
                <a:solidFill>
                  <a:srgbClr val="777777"/>
                </a:solidFill>
              </a:rPr>
              <a:t>5</a:t>
            </a:r>
            <a:r>
              <a:rPr lang="en-US" sz="3200" baseline="30000" dirty="0" smtClean="0">
                <a:solidFill>
                  <a:srgbClr val="777777"/>
                </a:solidFill>
              </a:rPr>
              <a:t>th </a:t>
            </a:r>
            <a:r>
              <a:rPr lang="en-US" sz="3200" dirty="0" smtClean="0">
                <a:solidFill>
                  <a:srgbClr val="777777"/>
                </a:solidFill>
              </a:rPr>
              <a:t>Annual WSMA Math Bowl</a:t>
            </a:r>
          </a:p>
          <a:p>
            <a:pPr algn="ctr"/>
            <a:r>
              <a:rPr lang="en-US" sz="3200" dirty="0" smtClean="0">
                <a:solidFill>
                  <a:srgbClr val="777777"/>
                </a:solidFill>
              </a:rPr>
              <a:t>March 7</a:t>
            </a:r>
            <a:r>
              <a:rPr lang="en-US" sz="3200" baseline="30000" dirty="0" smtClean="0">
                <a:solidFill>
                  <a:srgbClr val="777777"/>
                </a:solidFill>
              </a:rPr>
              <a:t>th</a:t>
            </a:r>
            <a:r>
              <a:rPr lang="en-US" sz="3200" dirty="0" smtClean="0">
                <a:solidFill>
                  <a:srgbClr val="777777"/>
                </a:solidFill>
              </a:rPr>
              <a:t>, 2015</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2015 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val="2203895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10   </a:t>
            </a:r>
            <a:endParaRPr lang="en-US" dirty="0"/>
          </a:p>
        </p:txBody>
      </p:sp>
      <mc:AlternateContent xmlns:mc="http://schemas.openxmlformats.org/markup-compatibility/2006">
        <mc:Choice xmlns:a14="http://schemas.microsoft.com/office/drawing/2010/main" Requires="a14">
          <p:sp>
            <p:nvSpPr>
              <p:cNvPr id="6" name="Content Placeholder 2"/>
              <p:cNvSpPr>
                <a:spLocks noGrp="1"/>
              </p:cNvSpPr>
              <p:nvPr>
                <p:ph idx="1"/>
              </p:nvPr>
            </p:nvSpPr>
            <p:spPr>
              <a:xfrm>
                <a:off x="457200" y="2438400"/>
                <a:ext cx="8229600" cy="2971800"/>
              </a:xfrm>
            </p:spPr>
            <p:txBody>
              <a:bodyPr/>
              <a:lstStyle/>
              <a:p>
                <a:pPr marL="0" indent="0">
                  <a:buNone/>
                </a:pPr>
                <a:r>
                  <a:rPr lang="en-US" dirty="0" smtClean="0"/>
                  <a:t>If a</a:t>
                </a:r>
                <a14:m>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𝑏</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𝑏</m:t>
                        </m:r>
                      </m:num>
                      <m:den>
                        <m:r>
                          <a:rPr lang="en-US" b="0" i="1" smtClean="0">
                            <a:latin typeface="Cambria Math" panose="02040503050406030204" pitchFamily="18" charset="0"/>
                          </a:rPr>
                          <m:t>2</m:t>
                        </m:r>
                      </m:den>
                    </m:f>
                    <m:r>
                      <a:rPr lang="en-US" b="0" i="1" smtClean="0">
                        <a:latin typeface="Cambria Math" panose="02040503050406030204" pitchFamily="18" charset="0"/>
                      </a:rPr>
                      <m:t>=3</m:t>
                    </m:r>
                    <m:r>
                      <a:rPr lang="en-US" b="0" i="1" smtClean="0">
                        <a:latin typeface="Cambria Math" panose="02040503050406030204" pitchFamily="18" charset="0"/>
                      </a:rPr>
                      <m:t>𝑐</m:t>
                    </m:r>
                    <m:r>
                      <a:rPr lang="en-US" b="0" i="1" smtClean="0">
                        <a:latin typeface="Cambria Math" panose="02040503050406030204" pitchFamily="18" charset="0"/>
                      </a:rPr>
                      <m:t>,  </m:t>
                    </m:r>
                    <m:r>
                      <a:rPr lang="en-US" b="0" i="1" smtClean="0">
                        <a:latin typeface="Cambria Math" panose="02040503050406030204" pitchFamily="18" charset="0"/>
                      </a:rPr>
                      <m:t>𝑐</m:t>
                    </m:r>
                    <m:r>
                      <a:rPr lang="en-US" b="0" i="1" smtClean="0">
                        <a:latin typeface="Cambria Math" panose="02040503050406030204" pitchFamily="18" charset="0"/>
                      </a:rPr>
                      <m:t>−3=4</m:t>
                    </m:r>
                    <m:r>
                      <a:rPr lang="en-US" b="0" i="1" smtClean="0">
                        <a:latin typeface="Cambria Math" panose="02040503050406030204" pitchFamily="18" charset="0"/>
                      </a:rPr>
                      <m:t>𝑑</m:t>
                    </m:r>
                    <m:r>
                      <a:rPr lang="en-US" b="0" i="1" smtClean="0">
                        <a:latin typeface="Cambria Math" panose="02040503050406030204" pitchFamily="18" charset="0"/>
                      </a:rPr>
                      <m:t> </m:t>
                    </m:r>
                  </m:oMath>
                </a14:m>
                <a:r>
                  <a:rPr lang="en-US" dirty="0" smtClean="0"/>
                  <a:t>what </a:t>
                </a:r>
                <a:r>
                  <a:rPr lang="en-US" dirty="0"/>
                  <a:t>is a in terms of d?</a:t>
                </a:r>
                <a:r>
                  <a:rPr lang="en-US" dirty="0"/>
                  <a:t/>
                </a:r>
                <a:br>
                  <a:rPr lang="en-US" dirty="0"/>
                </a:b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438400"/>
                <a:ext cx="8229600" cy="2971800"/>
              </a:xfrm>
              <a:blipFill rotWithShape="0">
                <a:blip r:embed="rId3"/>
                <a:stretch>
                  <a:fillRect l="-1852" r="-2593"/>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092474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11</a:t>
            </a:r>
            <a:endParaRPr lang="en-US" dirty="0"/>
          </a:p>
        </p:txBody>
      </p:sp>
      <mc:AlternateContent xmlns:mc="http://schemas.openxmlformats.org/markup-compatibility/2006">
        <mc:Choice xmlns:a14="http://schemas.microsoft.com/office/drawing/2010/main" Requires="a14">
          <p:sp>
            <p:nvSpPr>
              <p:cNvPr id="6" name="Content Placeholder 2"/>
              <p:cNvSpPr>
                <a:spLocks noGrp="1"/>
              </p:cNvSpPr>
              <p:nvPr>
                <p:ph idx="1"/>
              </p:nvPr>
            </p:nvSpPr>
            <p:spPr>
              <a:xfrm>
                <a:off x="457200" y="2438400"/>
                <a:ext cx="8229600" cy="2971800"/>
              </a:xfrm>
            </p:spPr>
            <p:txBody>
              <a:bodyPr/>
              <a:lstStyle/>
              <a:p>
                <a:pPr marL="0" indent="0">
                  <a:buNone/>
                </a:pPr>
                <a:r>
                  <a:rPr lang="en-US" dirty="0" smtClean="0"/>
                  <a:t>Solve for x: </a:t>
                </a:r>
                <a14:m>
                  <m:oMath xmlns:m="http://schemas.openxmlformats.org/officeDocument/2006/math">
                    <m:r>
                      <a:rPr lang="en-US" b="0" i="1" smtClean="0">
                        <a:latin typeface="Cambria Math" panose="02040503050406030204" pitchFamily="18" charset="0"/>
                      </a:rPr>
                      <m:t>9</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+6</m:t>
                    </m:r>
                    <m:r>
                      <a:rPr lang="en-US" b="0" i="1" smtClean="0">
                        <a:latin typeface="Cambria Math" panose="02040503050406030204" pitchFamily="18" charset="0"/>
                      </a:rPr>
                      <m:t>𝑥</m:t>
                    </m:r>
                    <m:r>
                      <a:rPr lang="en-US" b="0" i="1" smtClean="0">
                        <a:latin typeface="Cambria Math" panose="02040503050406030204" pitchFamily="18" charset="0"/>
                      </a:rPr>
                      <m:t>+1=16</m:t>
                    </m:r>
                  </m:oMath>
                </a14:m>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438400"/>
                <a:ext cx="8229600" cy="2971800"/>
              </a:xfrm>
              <a:blipFill rotWithShape="0">
                <a:blip r:embed="rId3"/>
                <a:stretch>
                  <a:fillRect l="-1852" t="-2459"/>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250310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12   </a:t>
            </a:r>
            <a:endParaRPr lang="en-US" dirty="0"/>
          </a:p>
        </p:txBody>
      </p:sp>
      <p:sp>
        <p:nvSpPr>
          <p:cNvPr id="6" name="Content Placeholder 2"/>
          <p:cNvSpPr>
            <a:spLocks noGrp="1"/>
          </p:cNvSpPr>
          <p:nvPr>
            <p:ph idx="1"/>
          </p:nvPr>
        </p:nvSpPr>
        <p:spPr>
          <a:xfrm>
            <a:off x="457200" y="2438400"/>
            <a:ext cx="8229600" cy="2971800"/>
          </a:xfrm>
        </p:spPr>
        <p:txBody>
          <a:bodyPr>
            <a:normAutofit fontScale="85000" lnSpcReduction="10000"/>
          </a:bodyPr>
          <a:lstStyle/>
          <a:p>
            <a:pPr marL="0" indent="0">
              <a:buNone/>
            </a:pPr>
            <a:r>
              <a:rPr lang="en-US" dirty="0"/>
              <a:t>Sam got a 77, 83, 86 on three of his math tests. He has 5 more tests left and by the end of the five tests, he wants to get an average of 92 points on the 8 tests. Is this possible given that the max number of points he can get is 100? If yes, give the average of the 5 tests that he must score at least. If no, write no.</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340655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13   </a:t>
            </a:r>
            <a:endParaRPr lang="en-US" dirty="0"/>
          </a:p>
        </p:txBody>
      </p:sp>
      <mc:AlternateContent xmlns:mc="http://schemas.openxmlformats.org/markup-compatibility/2006">
        <mc:Choice xmlns:a14="http://schemas.microsoft.com/office/drawing/2010/main" Requires="a14">
          <p:sp>
            <p:nvSpPr>
              <p:cNvPr id="6" name="Content Placeholder 2"/>
              <p:cNvSpPr>
                <a:spLocks noGrp="1"/>
              </p:cNvSpPr>
              <p:nvPr>
                <p:ph idx="1"/>
              </p:nvPr>
            </p:nvSpPr>
            <p:spPr>
              <a:xfrm>
                <a:off x="457200" y="2438400"/>
                <a:ext cx="8229600" cy="2971800"/>
              </a:xfrm>
            </p:spPr>
            <p:txBody>
              <a:bodyPr/>
              <a:lstStyle/>
              <a:p>
                <a:pPr marL="0" indent="0">
                  <a:buNone/>
                </a:pPr>
                <a:r>
                  <a:rPr lang="en-US" dirty="0" smtClean="0"/>
                  <a:t>Suppose the two roots for the equation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2</m:t>
                        </m:r>
                      </m:sup>
                    </m:sSup>
                  </m:oMath>
                </a14:m>
                <a:r>
                  <a:rPr lang="en-US" dirty="0" smtClean="0"/>
                  <a:t>+10x+24=0 is each equal to E and F (E is greater than F). What is the value of the expression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𝐸</m:t>
                        </m:r>
                      </m:e>
                      <m:sup>
                        <m:r>
                          <a:rPr lang="en-US" b="0" i="1" smtClean="0">
                            <a:latin typeface="Cambria Math" panose="02040503050406030204" pitchFamily="18" charset="0"/>
                          </a:rPr>
                          <m:t>4</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𝐹</m:t>
                        </m:r>
                      </m:e>
                      <m:sup>
                        <m:r>
                          <a:rPr lang="en-US" b="0" i="1" smtClean="0">
                            <a:latin typeface="Cambria Math" panose="02040503050406030204" pitchFamily="18" charset="0"/>
                          </a:rPr>
                          <m:t>3</m:t>
                        </m:r>
                      </m:sup>
                    </m:sSup>
                    <m:r>
                      <a:rPr lang="en-US" b="0" i="1" smtClean="0">
                        <a:latin typeface="Cambria Math" panose="02040503050406030204" pitchFamily="18" charset="0"/>
                      </a:rPr>
                      <m:t>+3</m:t>
                    </m:r>
                    <m:r>
                      <a:rPr lang="en-US" b="0" i="1" smtClean="0">
                        <a:latin typeface="Cambria Math" panose="02040503050406030204" pitchFamily="18" charset="0"/>
                      </a:rPr>
                      <m:t>𝐸𝐹</m:t>
                    </m:r>
                    <m:r>
                      <a:rPr lang="en-US" b="0" i="1" smtClean="0">
                        <a:latin typeface="Cambria Math" panose="02040503050406030204" pitchFamily="18" charset="0"/>
                      </a:rPr>
                      <m:t> </m:t>
                    </m:r>
                  </m:oMath>
                </a14:m>
                <a:r>
                  <a:rPr lang="en-US" dirty="0" smtClean="0"/>
                  <a:t>?</a:t>
                </a: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438400"/>
                <a:ext cx="8229600" cy="2971800"/>
              </a:xfrm>
              <a:blipFill rotWithShape="0">
                <a:blip r:embed="rId3"/>
                <a:stretch>
                  <a:fillRect l="-1852" t="-266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252986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14   </a:t>
            </a:r>
            <a:endParaRPr lang="en-US" dirty="0"/>
          </a:p>
        </p:txBody>
      </p:sp>
      <p:sp>
        <p:nvSpPr>
          <p:cNvPr id="6" name="Content Placeholder 2"/>
          <p:cNvSpPr>
            <a:spLocks noGrp="1"/>
          </p:cNvSpPr>
          <p:nvPr>
            <p:ph idx="1"/>
          </p:nvPr>
        </p:nvSpPr>
        <p:spPr>
          <a:xfrm>
            <a:off x="457200" y="2438400"/>
            <a:ext cx="8229600" cy="2971800"/>
          </a:xfrm>
        </p:spPr>
        <p:txBody>
          <a:bodyPr/>
          <a:lstStyle/>
          <a:p>
            <a:pPr marL="0" indent="0">
              <a:buNone/>
            </a:pPr>
            <a:r>
              <a:rPr lang="en-US" dirty="0"/>
              <a:t>If the ratios of the angles in a triangle are 3x: 4x: 5x, then what is the value of the largest angle of the triangle?</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881667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15   </a:t>
            </a:r>
            <a:endParaRPr lang="en-US" dirty="0"/>
          </a:p>
        </p:txBody>
      </p:sp>
      <mc:AlternateContent xmlns:mc="http://schemas.openxmlformats.org/markup-compatibility/2006">
        <mc:Choice xmlns:a14="http://schemas.microsoft.com/office/drawing/2010/main" Requires="a14">
          <p:sp>
            <p:nvSpPr>
              <p:cNvPr id="6" name="Content Placeholder 2"/>
              <p:cNvSpPr>
                <a:spLocks noGrp="1"/>
              </p:cNvSpPr>
              <p:nvPr>
                <p:ph idx="1"/>
              </p:nvPr>
            </p:nvSpPr>
            <p:spPr>
              <a:xfrm>
                <a:off x="457200" y="2438400"/>
                <a:ext cx="8229600" cy="2971800"/>
              </a:xfrm>
            </p:spPr>
            <p:txBody>
              <a:bodyPr>
                <a:normAutofit fontScale="85000" lnSpcReduction="20000"/>
              </a:bodyPr>
              <a:lstStyle/>
              <a:p>
                <a:pPr marL="0" indent="0">
                  <a:buNone/>
                </a:pPr>
                <a:r>
                  <a:rPr lang="en-US" dirty="0" smtClean="0"/>
                  <a:t>John has a bucket of candies. The first day he ate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5</m:t>
                        </m:r>
                      </m:den>
                    </m:f>
                  </m:oMath>
                </a14:m>
                <a:r>
                  <a:rPr lang="en-US" dirty="0" smtClean="0"/>
                  <a:t> </a:t>
                </a:r>
                <a:r>
                  <a:rPr lang="en-US" dirty="0"/>
                  <a:t>of it. The second day, he ate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5</m:t>
                        </m:r>
                      </m:den>
                    </m:f>
                  </m:oMath>
                </a14:m>
                <a:r>
                  <a:rPr lang="en-US" dirty="0" smtClean="0"/>
                  <a:t> </a:t>
                </a:r>
                <a:r>
                  <a:rPr lang="en-US" dirty="0"/>
                  <a:t>of what is left. The third day, he ate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oMath>
                </a14:m>
                <a:r>
                  <a:rPr lang="en-US" dirty="0" smtClean="0"/>
                  <a:t> </a:t>
                </a:r>
                <a:r>
                  <a:rPr lang="en-US" dirty="0"/>
                  <a:t>of what is left and he gave the rest to Kevin. </a:t>
                </a:r>
                <a:r>
                  <a:rPr lang="en-US" dirty="0" smtClean="0"/>
                  <a:t>Kevin</a:t>
                </a:r>
              </a:p>
              <a:p>
                <a:pPr marL="0" indent="0">
                  <a:buNone/>
                </a:pPr>
                <a:r>
                  <a:rPr lang="en-US" dirty="0" smtClean="0"/>
                  <a:t> </a:t>
                </a:r>
                <a:r>
                  <a:rPr lang="en-US" dirty="0"/>
                  <a:t>received 80 pieces of candy</a:t>
                </a:r>
                <a:r>
                  <a:rPr lang="en-US" dirty="0" smtClean="0"/>
                  <a:t>. How much John originally have?</a:t>
                </a:r>
                <a:r>
                  <a:rPr lang="en-US" dirty="0"/>
                  <a:t/>
                </a:r>
                <a:br>
                  <a:rPr lang="en-US" dirty="0"/>
                </a:br>
                <a:r>
                  <a:rPr lang="en-US" dirty="0"/>
                  <a:t/>
                </a:r>
                <a:br>
                  <a:rPr lang="en-US" dirty="0"/>
                </a:b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438400"/>
                <a:ext cx="8229600" cy="2971800"/>
              </a:xfrm>
              <a:blipFill rotWithShape="0">
                <a:blip r:embed="rId3"/>
                <a:stretch>
                  <a:fillRect l="-1407" t="-184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803317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16  </a:t>
            </a:r>
            <a:endParaRPr lang="en-US" dirty="0"/>
          </a:p>
        </p:txBody>
      </p:sp>
      <p:sp>
        <p:nvSpPr>
          <p:cNvPr id="6" name="Content Placeholder 2"/>
          <p:cNvSpPr>
            <a:spLocks noGrp="1"/>
          </p:cNvSpPr>
          <p:nvPr>
            <p:ph idx="1"/>
          </p:nvPr>
        </p:nvSpPr>
        <p:spPr>
          <a:xfrm>
            <a:off x="457200" y="2438400"/>
            <a:ext cx="8229600" cy="2971800"/>
          </a:xfrm>
        </p:spPr>
        <p:txBody>
          <a:bodyPr/>
          <a:lstStyle/>
          <a:p>
            <a:pPr marL="0" indent="0">
              <a:buNone/>
            </a:pPr>
            <a:r>
              <a:rPr lang="en-US" dirty="0" smtClean="0"/>
              <a:t>Simplify</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mc:AlternateContent xmlns:mc="http://schemas.openxmlformats.org/markup-compatibility/2006">
        <mc:Choice xmlns:a14="http://schemas.microsoft.com/office/drawing/2010/main" Requires="a14">
          <p:sp>
            <p:nvSpPr>
              <p:cNvPr id="2" name="TextBox 1"/>
              <p:cNvSpPr txBox="1"/>
              <p:nvPr/>
            </p:nvSpPr>
            <p:spPr>
              <a:xfrm>
                <a:off x="2743200" y="2438400"/>
                <a:ext cx="1708040" cy="807913"/>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4</m:t>
                          </m:r>
                          <m:r>
                            <a:rPr lang="en-US" sz="2800" b="0" i="1" smtClean="0">
                              <a:latin typeface="Cambria Math" panose="02040503050406030204" pitchFamily="18" charset="0"/>
                            </a:rPr>
                            <m:t>𝑖</m:t>
                          </m:r>
                          <m:r>
                            <a:rPr lang="en-US" sz="2800" b="0" i="1" smtClean="0">
                              <a:latin typeface="Cambria Math" panose="02040503050406030204" pitchFamily="18" charset="0"/>
                            </a:rPr>
                            <m:t>+7</m:t>
                          </m:r>
                        </m:num>
                        <m:den>
                          <m:r>
                            <a:rPr lang="en-US" sz="2800" b="0" i="1" smtClean="0">
                              <a:latin typeface="Cambria Math" panose="02040503050406030204" pitchFamily="18" charset="0"/>
                            </a:rPr>
                            <m:t>2</m:t>
                          </m:r>
                          <m:r>
                            <a:rPr lang="en-US" sz="2800" b="0" i="1" smtClean="0">
                              <a:latin typeface="Cambria Math" panose="02040503050406030204" pitchFamily="18" charset="0"/>
                            </a:rPr>
                            <m:t>𝑖</m:t>
                          </m:r>
                          <m:r>
                            <a:rPr lang="en-US" sz="2800" b="0" i="1" smtClean="0">
                              <a:latin typeface="Cambria Math" panose="02040503050406030204" pitchFamily="18" charset="0"/>
                            </a:rPr>
                            <m:t> −3</m:t>
                          </m:r>
                        </m:den>
                      </m:f>
                    </m:oMath>
                  </m:oMathPara>
                </a14:m>
                <a:endParaRPr lang="en-US" sz="2800" dirty="0"/>
              </a:p>
            </p:txBody>
          </p:sp>
        </mc:Choice>
        <mc:Fallback>
          <p:sp>
            <p:nvSpPr>
              <p:cNvPr id="2" name="TextBox 1"/>
              <p:cNvSpPr txBox="1">
                <a:spLocks noRot="1" noChangeAspect="1" noMove="1" noResize="1" noEditPoints="1" noAdjustHandles="1" noChangeArrowheads="1" noChangeShapeType="1" noTextEdit="1"/>
              </p:cNvSpPr>
              <p:nvPr/>
            </p:nvSpPr>
            <p:spPr>
              <a:xfrm>
                <a:off x="2743200" y="2438400"/>
                <a:ext cx="1708040" cy="807913"/>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6284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2438400"/>
            <a:ext cx="8229600" cy="2971800"/>
          </a:xfrm>
        </p:spPr>
        <p:txBody>
          <a:bodyPr>
            <a:normAutofit/>
          </a:bodyPr>
          <a:lstStyle/>
          <a:p>
            <a:pPr marL="0" lvl="0" indent="0">
              <a:buNone/>
            </a:pPr>
            <a:r>
              <a:rPr lang="en-US" dirty="0"/>
              <a:t>Find difference between the 11th and 7th term of the </a:t>
            </a:r>
            <a:r>
              <a:rPr lang="en-US" dirty="0" smtClean="0"/>
              <a:t>Fibonacci sequence.</a:t>
            </a:r>
            <a:r>
              <a:rPr lang="en-US" dirty="0"/>
              <a:t/>
            </a:r>
            <a:br>
              <a:rPr lang="en-US" dirty="0"/>
            </a:b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16964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  </a:t>
            </a:r>
            <a:endParaRPr lang="en-US" dirty="0"/>
          </a:p>
        </p:txBody>
      </p:sp>
      <p:sp>
        <p:nvSpPr>
          <p:cNvPr id="6" name="Content Placeholder 2"/>
          <p:cNvSpPr>
            <a:spLocks noGrp="1"/>
          </p:cNvSpPr>
          <p:nvPr>
            <p:ph idx="1"/>
          </p:nvPr>
        </p:nvSpPr>
        <p:spPr>
          <a:xfrm>
            <a:off x="457200" y="2438400"/>
            <a:ext cx="8229600" cy="2971800"/>
          </a:xfrm>
        </p:spPr>
        <p:txBody>
          <a:bodyPr>
            <a:normAutofit fontScale="92500" lnSpcReduction="10000"/>
          </a:bodyPr>
          <a:lstStyle/>
          <a:p>
            <a:pPr marL="0" lvl="0" indent="0">
              <a:buNone/>
            </a:pPr>
            <a:r>
              <a:rPr lang="en-US" dirty="0"/>
              <a:t>Steven has 19 different pairs of socks in his drawer. He draws his socks without looking inside the drawer. How many socks does he have to draw in order to guarantee that he gets at least 4 pairs of socks?</a:t>
            </a:r>
            <a:r>
              <a:rPr lang="en-US" dirty="0"/>
              <a:t/>
            </a:r>
            <a:br>
              <a:rPr lang="en-US" dirty="0"/>
            </a:b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4   </a:t>
            </a:r>
            <a:endParaRPr lang="en-US" dirty="0"/>
          </a:p>
        </p:txBody>
      </p:sp>
      <mc:AlternateContent xmlns:mc="http://schemas.openxmlformats.org/markup-compatibility/2006">
        <mc:Choice xmlns:a14="http://schemas.microsoft.com/office/drawing/2010/main" Requires="a14">
          <p:sp>
            <p:nvSpPr>
              <p:cNvPr id="6" name="Content Placeholder 2"/>
              <p:cNvSpPr>
                <a:spLocks noGrp="1"/>
              </p:cNvSpPr>
              <p:nvPr>
                <p:ph idx="1"/>
              </p:nvPr>
            </p:nvSpPr>
            <p:spPr>
              <a:xfrm>
                <a:off x="457200" y="2438400"/>
                <a:ext cx="8229600" cy="2971800"/>
              </a:xfrm>
            </p:spPr>
            <p:txBody>
              <a:bodyPr>
                <a:normAutofit/>
              </a:bodyPr>
              <a:lstStyle/>
              <a:p>
                <a:pPr marL="0" indent="0">
                  <a:buNone/>
                </a:pPr>
                <a:r>
                  <a:rPr lang="en-US" dirty="0"/>
                  <a:t>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2014</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2013</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2012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𝑖</m:t>
                        </m:r>
                      </m:e>
                      <m:sup>
                        <m:r>
                          <a:rPr lang="en-US" b="0" i="1" smtClean="0">
                            <a:latin typeface="Cambria Math" panose="02040503050406030204" pitchFamily="18" charset="0"/>
                          </a:rPr>
                          <m:t>2015</m:t>
                        </m:r>
                      </m:sup>
                    </m:sSup>
                  </m:oMath>
                </a14:m>
                <a:r>
                  <a:rPr lang="en-US" dirty="0" smtClean="0"/>
                  <a:t> = ?</a:t>
                </a:r>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438400"/>
                <a:ext cx="8229600" cy="2971800"/>
              </a:xfrm>
              <a:blipFill rotWithShape="0">
                <a:blip r:embed="rId3"/>
                <a:stretch>
                  <a:fillRect t="-2254"/>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   </a:t>
            </a:r>
            <a:endParaRPr lang="en-US" dirty="0"/>
          </a:p>
        </p:txBody>
      </p:sp>
      <p:sp>
        <p:nvSpPr>
          <p:cNvPr id="6" name="Content Placeholder 2"/>
          <p:cNvSpPr>
            <a:spLocks noGrp="1"/>
          </p:cNvSpPr>
          <p:nvPr>
            <p:ph idx="1"/>
          </p:nvPr>
        </p:nvSpPr>
        <p:spPr>
          <a:xfrm>
            <a:off x="457200" y="2438400"/>
            <a:ext cx="8229600" cy="2971800"/>
          </a:xfrm>
        </p:spPr>
        <p:txBody>
          <a:bodyPr/>
          <a:lstStyle/>
          <a:p>
            <a:pPr marL="0" lvl="0" indent="0" algn="ctr">
              <a:buNone/>
            </a:pPr>
            <a:r>
              <a:rPr lang="es-ES" dirty="0" err="1"/>
              <a:t>Evaluate</a:t>
            </a:r>
            <a:r>
              <a:rPr lang="es-ES" dirty="0"/>
              <a:t> (sin 30)(</a:t>
            </a:r>
            <a:r>
              <a:rPr lang="es-ES" dirty="0" err="1"/>
              <a:t>cos</a:t>
            </a:r>
            <a:r>
              <a:rPr lang="es-ES" dirty="0"/>
              <a:t> 75)(sin 15)(tan 60)(</a:t>
            </a:r>
            <a:r>
              <a:rPr lang="es-ES" dirty="0" err="1"/>
              <a:t>cos</a:t>
            </a:r>
            <a:r>
              <a:rPr lang="es-ES" dirty="0"/>
              <a:t> 90)</a:t>
            </a:r>
            <a:r>
              <a:rPr lang="es-ES" dirty="0"/>
              <a:t/>
            </a:r>
            <a:br>
              <a:rPr lang="es-ES" dirty="0"/>
            </a:br>
            <a:r>
              <a:rPr lang="en-US" dirty="0"/>
              <a:t/>
            </a:r>
            <a:br>
              <a:rPr lang="en-US" dirty="0"/>
            </a:br>
            <a:endParaRPr lang="en-US" dirty="0"/>
          </a:p>
          <a:p>
            <a:pPr marL="0" lvl="0" indent="0" algn="ctr">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   </a:t>
            </a:r>
            <a:endParaRPr lang="en-US" dirty="0"/>
          </a:p>
        </p:txBody>
      </p:sp>
      <p:sp>
        <p:nvSpPr>
          <p:cNvPr id="6" name="Content Placeholder 2"/>
          <p:cNvSpPr>
            <a:spLocks noGrp="1"/>
          </p:cNvSpPr>
          <p:nvPr>
            <p:ph idx="1"/>
          </p:nvPr>
        </p:nvSpPr>
        <p:spPr>
          <a:xfrm>
            <a:off x="457200" y="2438400"/>
            <a:ext cx="8458200" cy="3657600"/>
          </a:xfrm>
        </p:spPr>
        <p:txBody>
          <a:bodyPr>
            <a:normAutofit/>
          </a:bodyPr>
          <a:lstStyle/>
          <a:p>
            <a:pPr marL="0" lvl="0" indent="0">
              <a:buNone/>
            </a:pPr>
            <a:r>
              <a:rPr lang="en-US" dirty="0"/>
              <a:t>What is the prime factorization of </a:t>
            </a:r>
            <a:r>
              <a:rPr lang="en-US" dirty="0" smtClean="0"/>
              <a:t>2014?</a:t>
            </a:r>
            <a:r>
              <a:rPr lang="en-US" dirty="0"/>
              <a:t/>
            </a:r>
            <a:br>
              <a:rPr lang="en-US" dirty="0"/>
            </a:br>
            <a:endParaRPr lang="en-US" b="0" dirty="0" smtClean="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p:sp>
        <p:nvSpPr>
          <p:cNvPr id="6" name="Content Placeholder 2"/>
          <p:cNvSpPr>
            <a:spLocks noGrp="1"/>
          </p:cNvSpPr>
          <p:nvPr>
            <p:ph idx="1"/>
          </p:nvPr>
        </p:nvSpPr>
        <p:spPr>
          <a:xfrm>
            <a:off x="457200" y="2438400"/>
            <a:ext cx="8229600" cy="2971800"/>
          </a:xfrm>
        </p:spPr>
        <p:txBody>
          <a:bodyPr/>
          <a:lstStyle/>
          <a:p>
            <a:pPr marL="0" indent="0">
              <a:buNone/>
            </a:pPr>
            <a:r>
              <a:rPr lang="en-US" dirty="0"/>
              <a:t>What is the slope of the line perpendicular to the equation, answer as an improper fraction y=-6x/13 +15</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smtClean="0"/>
              <a:t>8   </a:t>
            </a:r>
            <a:endParaRPr lang="en-US" dirty="0"/>
          </a:p>
        </p:txBody>
      </p:sp>
      <mc:AlternateContent xmlns:mc="http://schemas.openxmlformats.org/markup-compatibility/2006">
        <mc:Choice xmlns:a14="http://schemas.microsoft.com/office/drawing/2010/main" Requires="a14">
          <p:sp>
            <p:nvSpPr>
              <p:cNvPr id="6" name="Content Placeholder 2"/>
              <p:cNvSpPr>
                <a:spLocks noGrp="1"/>
              </p:cNvSpPr>
              <p:nvPr>
                <p:ph idx="1"/>
              </p:nvPr>
            </p:nvSpPr>
            <p:spPr>
              <a:xfrm>
                <a:off x="457200" y="2438400"/>
                <a:ext cx="8229600" cy="2971800"/>
              </a:xfrm>
            </p:spPr>
            <p:txBody>
              <a:bodyPr/>
              <a:lstStyle/>
              <a:p>
                <a:pPr marL="0" indent="0">
                  <a:buNone/>
                </a:pPr>
                <a:r>
                  <a:rPr lang="en-US" dirty="0" smtClean="0"/>
                  <a:t>Evaluate: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2014</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2010</m:t>
                        </m:r>
                      </m:e>
                      <m:sup>
                        <m:r>
                          <a:rPr lang="en-US" b="0" i="1" smtClean="0">
                            <a:latin typeface="Cambria Math" panose="02040503050406030204" pitchFamily="18" charset="0"/>
                          </a:rPr>
                          <m:t>2</m:t>
                        </m:r>
                      </m:sup>
                    </m:sSup>
                  </m:oMath>
                </a14:m>
                <a:endParaRPr lang="en-US" dirty="0"/>
              </a:p>
            </p:txBody>
          </p:sp>
        </mc:Choice>
        <mc:Fallback>
          <p:sp>
            <p:nvSpPr>
              <p:cNvPr id="6" name="Content Placeholder 2"/>
              <p:cNvSpPr>
                <a:spLocks noGrp="1" noRot="1" noChangeAspect="1" noMove="1" noResize="1" noEditPoints="1" noAdjustHandles="1" noChangeArrowheads="1" noChangeShapeType="1" noTextEdit="1"/>
              </p:cNvSpPr>
              <p:nvPr>
                <p:ph idx="1"/>
              </p:nvPr>
            </p:nvSpPr>
            <p:spPr>
              <a:xfrm>
                <a:off x="457200" y="2438400"/>
                <a:ext cx="8229600" cy="2971800"/>
              </a:xfrm>
              <a:blipFill rotWithShape="0">
                <a:blip r:embed="rId3"/>
                <a:stretch>
                  <a:fillRect l="-1852" t="-2459"/>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601616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a:t>9</a:t>
            </a:r>
            <a:r>
              <a:rPr lang="en-US" dirty="0" smtClean="0"/>
              <a:t>   </a:t>
            </a:r>
            <a:endParaRPr lang="en-US" dirty="0"/>
          </a:p>
        </p:txBody>
      </p:sp>
      <p:sp>
        <p:nvSpPr>
          <p:cNvPr id="6" name="Content Placeholder 2"/>
          <p:cNvSpPr>
            <a:spLocks noGrp="1"/>
          </p:cNvSpPr>
          <p:nvPr>
            <p:ph idx="1"/>
          </p:nvPr>
        </p:nvSpPr>
        <p:spPr>
          <a:xfrm>
            <a:off x="457200" y="2438400"/>
            <a:ext cx="8229600" cy="2971800"/>
          </a:xfrm>
        </p:spPr>
        <p:txBody>
          <a:bodyPr/>
          <a:lstStyle/>
          <a:p>
            <a:pPr marL="0" indent="0">
              <a:buNone/>
            </a:pPr>
            <a:r>
              <a:rPr lang="en-US" dirty="0"/>
              <a:t>What goes in the blank in this geometric sequence? 4,16,64,256,1024,_______</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214076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TotalTime>
  <Words>474</Words>
  <Application>Microsoft Office PowerPoint</Application>
  <PresentationFormat>On-screen Show (4:3)</PresentationFormat>
  <Paragraphs>52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 Math</vt:lpstr>
      <vt:lpstr>Office Theme</vt:lpstr>
      <vt:lpstr>PowerPoint Presentation</vt:lpstr>
      <vt:lpstr>Problem 1   </vt:lpstr>
      <vt:lpstr>Problem 2  </vt:lpstr>
      <vt:lpstr>Problem 4   </vt:lpstr>
      <vt:lpstr>Problem 5   </vt:lpstr>
      <vt:lpstr>Problem 6   </vt:lpstr>
      <vt:lpstr>Problem 7   </vt:lpstr>
      <vt:lpstr>Problem 8   </vt:lpstr>
      <vt:lpstr>Problem 9   </vt:lpstr>
      <vt:lpstr>Problem 10   </vt:lpstr>
      <vt:lpstr>Problem 11</vt:lpstr>
      <vt:lpstr>Problem 12   </vt:lpstr>
      <vt:lpstr>Problem 13   </vt:lpstr>
      <vt:lpstr>Problem 14   </vt:lpstr>
      <vt:lpstr>Problem 15   </vt:lpstr>
      <vt:lpstr>Problem 16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Arthi;Romil Sirohi</dc:creator>
  <cp:lastModifiedBy>steve stevenson</cp:lastModifiedBy>
  <cp:revision>23</cp:revision>
  <dcterms:created xsi:type="dcterms:W3CDTF">2013-01-21T00:57:44Z</dcterms:created>
  <dcterms:modified xsi:type="dcterms:W3CDTF">2015-03-21T21:28:47Z</dcterms:modified>
</cp:coreProperties>
</file>