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47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/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2557166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74519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2306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994464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773235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71959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306815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094737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761260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02124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buClr>
                <a:srgbClr val="888888"/>
              </a:buClr>
              <a:buFont typeface="Calibri"/>
              <a:buNone/>
              <a:defRPr/>
            </a:lvl1pPr>
            <a:lvl2pPr marL="457200" marR="0" indent="0" algn="ctr" rtl="0">
              <a:spcBef>
                <a:spcPts val="56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marR="0" indent="0" algn="ctr" rtl="0">
              <a:spcBef>
                <a:spcPts val="48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Clr>
                <a:srgbClr val="888888"/>
              </a:buClr>
              <a:buFont typeface="Calibri"/>
              <a:buNone/>
              <a:defRPr/>
            </a:lvl1pPr>
            <a:lvl2pPr marL="457200" indent="0" rtl="0">
              <a:buClr>
                <a:srgbClr val="888888"/>
              </a:buClr>
              <a:buFont typeface="Calibri"/>
              <a:buNone/>
              <a:defRPr/>
            </a:lvl2pPr>
            <a:lvl3pPr marL="914400" indent="0" rtl="0">
              <a:buClr>
                <a:srgbClr val="888888"/>
              </a:buClr>
              <a:buFont typeface="Calibri"/>
              <a:buNone/>
              <a:defRPr/>
            </a:lvl3pPr>
            <a:lvl4pPr marL="1371600" indent="0" rtl="0">
              <a:buClr>
                <a:srgbClr val="888888"/>
              </a:buClr>
              <a:buFont typeface="Calibri"/>
              <a:buNone/>
              <a:defRPr/>
            </a:lvl4pPr>
            <a:lvl5pPr marL="1828800" indent="0" rtl="0">
              <a:buClr>
                <a:srgbClr val="888888"/>
              </a:buClr>
              <a:buFont typeface="Calibri"/>
              <a:buNone/>
              <a:defRPr/>
            </a:lvl5pPr>
            <a:lvl6pPr marL="2286000" indent="0" rtl="0">
              <a:buClr>
                <a:srgbClr val="888888"/>
              </a:buClr>
              <a:buFont typeface="Calibri"/>
              <a:buNone/>
              <a:defRPr/>
            </a:lvl6pPr>
            <a:lvl7pPr marL="2743200" indent="0" rtl="0">
              <a:buClr>
                <a:srgbClr val="888888"/>
              </a:buClr>
              <a:buFont typeface="Calibri"/>
              <a:buNone/>
              <a:defRPr/>
            </a:lvl7pPr>
            <a:lvl8pPr marL="3200400" indent="0" rtl="0">
              <a:buClr>
                <a:srgbClr val="888888"/>
              </a:buClr>
              <a:buFont typeface="Calibri"/>
              <a:buNone/>
              <a:defRPr/>
            </a:lvl8pPr>
            <a:lvl9pPr marL="3657600" indent="0" rtl="0"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Calibri"/>
              <a:buNone/>
              <a:defRPr/>
            </a:lvl1pPr>
            <a:lvl2pPr marL="457200" indent="0" rtl="0">
              <a:buFont typeface="Calibri"/>
              <a:buNone/>
              <a:defRPr/>
            </a:lvl2pPr>
            <a:lvl3pPr marL="914400" indent="0" rtl="0">
              <a:buFont typeface="Calibri"/>
              <a:buNone/>
              <a:defRPr/>
            </a:lvl3pPr>
            <a:lvl4pPr marL="1371600" indent="0" rtl="0">
              <a:buFont typeface="Calibri"/>
              <a:buNone/>
              <a:defRPr/>
            </a:lvl4pPr>
            <a:lvl5pPr marL="1828800" indent="0" rtl="0">
              <a:buFont typeface="Calibri"/>
              <a:buNone/>
              <a:defRPr/>
            </a:lvl5pPr>
            <a:lvl6pPr marL="2286000" indent="0" rtl="0">
              <a:buFont typeface="Calibri"/>
              <a:buNone/>
              <a:defRPr/>
            </a:lvl6pPr>
            <a:lvl7pPr marL="2743200" indent="0" rtl="0">
              <a:buFont typeface="Calibri"/>
              <a:buNone/>
              <a:defRPr/>
            </a:lvl7pPr>
            <a:lvl8pPr marL="3200400" indent="0" rtl="0">
              <a:buFont typeface="Calibri"/>
              <a:buNone/>
              <a:defRPr/>
            </a:lvl8pPr>
            <a:lvl9pPr marL="3657600" indent="0" rtl="0"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Calibri"/>
              <a:buNone/>
              <a:defRPr/>
            </a:lvl1pPr>
            <a:lvl2pPr marL="457200" indent="0" rtl="0">
              <a:buFont typeface="Calibri"/>
              <a:buNone/>
              <a:defRPr/>
            </a:lvl2pPr>
            <a:lvl3pPr marL="914400" indent="0" rtl="0">
              <a:buFont typeface="Calibri"/>
              <a:buNone/>
              <a:defRPr/>
            </a:lvl3pPr>
            <a:lvl4pPr marL="1371600" indent="0" rtl="0">
              <a:buFont typeface="Calibri"/>
              <a:buNone/>
              <a:defRPr/>
            </a:lvl4pPr>
            <a:lvl5pPr marL="1828800" indent="0" rtl="0">
              <a:buFont typeface="Calibri"/>
              <a:buNone/>
              <a:defRPr/>
            </a:lvl5pPr>
            <a:lvl6pPr marL="2286000" indent="0" rtl="0">
              <a:buFont typeface="Calibri"/>
              <a:buNone/>
              <a:defRPr/>
            </a:lvl6pPr>
            <a:lvl7pPr marL="2743200" indent="0" rtl="0">
              <a:buFont typeface="Calibri"/>
              <a:buNone/>
              <a:defRPr/>
            </a:lvl7pPr>
            <a:lvl8pPr marL="3200400" indent="0" rtl="0">
              <a:buFont typeface="Calibri"/>
              <a:buNone/>
              <a:defRPr/>
            </a:lvl8pPr>
            <a:lvl9pPr marL="3657600" indent="0" rtl="0"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Calibri"/>
              <a:buNone/>
              <a:defRPr/>
            </a:lvl1pPr>
            <a:lvl2pPr marL="457200" indent="0" rtl="0">
              <a:buFont typeface="Calibri"/>
              <a:buNone/>
              <a:defRPr/>
            </a:lvl2pPr>
            <a:lvl3pPr marL="914400" indent="0" rtl="0">
              <a:buFont typeface="Calibri"/>
              <a:buNone/>
              <a:defRPr/>
            </a:lvl3pPr>
            <a:lvl4pPr marL="1371600" indent="0" rtl="0">
              <a:buFont typeface="Calibri"/>
              <a:buNone/>
              <a:defRPr/>
            </a:lvl4pPr>
            <a:lvl5pPr marL="1828800" indent="0" rtl="0">
              <a:buFont typeface="Calibri"/>
              <a:buNone/>
              <a:defRPr/>
            </a:lvl5pPr>
            <a:lvl6pPr marL="2286000" indent="0" rtl="0">
              <a:buFont typeface="Calibri"/>
              <a:buNone/>
              <a:defRPr/>
            </a:lvl6pPr>
            <a:lvl7pPr marL="2743200" indent="0" rtl="0">
              <a:buFont typeface="Calibri"/>
              <a:buNone/>
              <a:defRPr/>
            </a:lvl7pPr>
            <a:lvl8pPr marL="3200400" indent="0" rtl="0">
              <a:buFont typeface="Calibri"/>
              <a:buNone/>
              <a:defRPr/>
            </a:lvl8pPr>
            <a:lvl9pPr marL="3657600" indent="0" rtl="0"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Calibri"/>
              <a:buNone/>
              <a:defRPr/>
            </a:lvl1pPr>
            <a:lvl2pPr marL="457200" indent="0" rtl="0">
              <a:buFont typeface="Calibri"/>
              <a:buNone/>
              <a:defRPr/>
            </a:lvl2pPr>
            <a:lvl3pPr marL="914400" indent="0" rtl="0">
              <a:buFont typeface="Calibri"/>
              <a:buNone/>
              <a:defRPr/>
            </a:lvl3pPr>
            <a:lvl4pPr marL="1371600" indent="0" rtl="0">
              <a:buFont typeface="Calibri"/>
              <a:buNone/>
              <a:defRPr/>
            </a:lvl4pPr>
            <a:lvl5pPr marL="1828800" indent="0" rtl="0">
              <a:buFont typeface="Calibri"/>
              <a:buNone/>
              <a:defRPr/>
            </a:lvl5pPr>
            <a:lvl6pPr marL="2286000" indent="0" rtl="0">
              <a:buFont typeface="Calibri"/>
              <a:buNone/>
              <a:defRPr/>
            </a:lvl6pPr>
            <a:lvl7pPr marL="2743200" indent="0" rtl="0">
              <a:buFont typeface="Calibri"/>
              <a:buNone/>
              <a:defRPr/>
            </a:lvl7pPr>
            <a:lvl8pPr marL="3200400" indent="0" rtl="0">
              <a:buFont typeface="Calibri"/>
              <a:buNone/>
              <a:defRPr/>
            </a:lvl8pPr>
            <a:lvl9pPr marL="3657600" indent="0" rtl="0"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marR="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marR="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Shape 84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341503" y="262147"/>
            <a:ext cx="4364096" cy="3243052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Shape 85"/>
          <p:cNvSpPr txBox="1"/>
          <p:nvPr/>
        </p:nvSpPr>
        <p:spPr>
          <a:xfrm>
            <a:off x="838200" y="3505200"/>
            <a:ext cx="7543800" cy="17543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5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Elimination Tournament</a:t>
            </a:r>
          </a:p>
          <a:p>
            <a:pPr marL="0" marR="0" lvl="0" indent="0" algn="ctr" rtl="0">
              <a:buSzPct val="25000"/>
              <a:buNone/>
            </a:pPr>
            <a:r>
              <a:rPr lang="en-US" sz="5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Round 4</a:t>
            </a:r>
          </a:p>
        </p:txBody>
      </p:sp>
      <p:sp>
        <p:nvSpPr>
          <p:cNvPr id="86" name="Shape 86"/>
          <p:cNvSpPr/>
          <p:nvPr/>
        </p:nvSpPr>
        <p:spPr>
          <a:xfrm>
            <a:off x="2057400" y="5105400"/>
            <a:ext cx="5257799" cy="107721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200" b="0" i="0" u="none" strike="noStrike" cap="none" baseline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lang="en-US" sz="3200" b="0" i="0" u="none" strike="noStrike" cap="none" baseline="3000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th </a:t>
            </a:r>
            <a:r>
              <a:rPr lang="en-US" sz="3200" b="0" i="0" u="none" strike="noStrike" cap="none" baseline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Annual WSMA Math Bowl</a:t>
            </a:r>
          </a:p>
          <a:p>
            <a:pPr marL="0" marR="0" lvl="0" indent="0" algn="ctr" rtl="0">
              <a:buSzPct val="25000"/>
              <a:buNone/>
            </a:pPr>
            <a:r>
              <a:rPr lang="en-US" sz="3200" b="0" i="0" u="none" strike="noStrike" cap="none" baseline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March 29, 2014</a:t>
            </a:r>
          </a:p>
        </p:txBody>
      </p:sp>
      <p:sp>
        <p:nvSpPr>
          <p:cNvPr id="87" name="Shape 87"/>
          <p:cNvSpPr/>
          <p:nvPr/>
        </p:nvSpPr>
        <p:spPr>
          <a:xfrm>
            <a:off x="190500" y="6210326"/>
            <a:ext cx="8763000" cy="461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This test material is copyright © 2014 by the Washington Student Math Association and may not be distributed or reproduced other than for nonprofit educational purposes without the expressed written permission of WSMA. www.wastudentmath.org.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Shape 93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1   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457200" y="2438400"/>
            <a:ext cx="8229600" cy="2971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Serina is baking a cake. She needs 29g of sugar and has sugar cubes weighing 1g, 2g, 4g, 8g, and 16g. Which sugar cube can she discard?</a:t>
            </a:r>
          </a:p>
        </p:txBody>
      </p:sp>
      <p:sp>
        <p:nvSpPr>
          <p:cNvPr id="96" name="Shape 96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2014 by the Washington Student Math Association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Shape 101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2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Shape 103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2438400"/>
                <a:ext cx="8229600" cy="29717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buClr>
                    <a:schemeClr val="dk1"/>
                  </a:buClr>
                  <a:buSzPct val="25000"/>
                  <a:buFont typeface="Calibri"/>
                  <a:buNone/>
                </a:pPr>
                <a:r>
                  <a:rPr lang="en-US" sz="3200" b="0" i="0" u="none" strike="noStrike" cap="none" baseline="0" dirty="0" smtClean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Steven is trying to build a rectangular cage with an area of </a:t>
                </a:r>
                <a14:m>
                  <m:oMath xmlns:m="http://schemas.openxmlformats.org/officeDocument/2006/math">
                    <m:r>
                      <a:rPr lang="en-US" sz="3200" b="0" i="1" u="none" strike="noStrike" cap="none" baseline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96</m:t>
                    </m:r>
                    <m:sSup>
                      <m:sSupPr>
                        <m:ctrlPr>
                          <a:rPr lang="en-US" sz="3200" b="0" i="1" u="none" strike="noStrike" cap="none" baseline="0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</m:ctrlPr>
                      </m:sSupPr>
                      <m:e>
                        <m:r>
                          <a:rPr lang="en-US" sz="3200" b="0" i="1" u="none" strike="noStrike" cap="none" baseline="0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  <m:t>𝑚</m:t>
                        </m:r>
                      </m:e>
                      <m:sup>
                        <m:r>
                          <a:rPr lang="en-US" sz="3200" b="0" i="1" u="none" strike="noStrike" cap="none" baseline="0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b="0" i="0" u="none" strike="noStrike" cap="none" baseline="0" dirty="0" smtClean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 using a </a:t>
                </a:r>
                <a14:m>
                  <m:oMath xmlns:m="http://schemas.openxmlformats.org/officeDocument/2006/math">
                    <m:r>
                      <a:rPr lang="en-US" sz="3200" b="0" i="1" u="none" strike="noStrike" cap="none" baseline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40</m:t>
                    </m:r>
                    <m:r>
                      <a:rPr lang="en-US" sz="3200" b="0" i="1" u="none" strike="noStrike" cap="none" baseline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𝑚</m:t>
                    </m:r>
                  </m:oMath>
                </a14:m>
                <a:r>
                  <a:rPr lang="en-US" sz="3200" b="0" i="0" u="none" strike="noStrike" cap="none" baseline="0" dirty="0" smtClean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 wire mesh. </a:t>
                </a:r>
                <a14:m>
                  <m:oMath xmlns:m="http://schemas.openxmlformats.org/officeDocument/2006/math">
                    <m:r>
                      <a:rPr lang="en-US" sz="3200" b="0" i="1" u="none" strike="noStrike" cap="none" baseline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𝑋𝑚</m:t>
                    </m:r>
                  </m:oMath>
                </a14:m>
                <a:r>
                  <a:rPr lang="en-US" sz="3200" b="0" i="0" u="none" strike="noStrike" cap="none" baseline="0" dirty="0" smtClean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 </a:t>
                </a:r>
                <a:r>
                  <a:rPr lang="en-US" sz="3200" b="0" i="0" u="none" strike="noStrike" cap="none" baseline="0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is the length of the shorter side. Find the range of </a:t>
                </a:r>
                <a:r>
                  <a:rPr lang="en-US" sz="3200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X</a:t>
                </a:r>
                <a:endParaRPr lang="en-US" sz="3200" b="0" i="0" u="none" strike="noStrike" cap="none" baseline="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mc:Choice>
        <mc:Fallback xmlns="">
          <p:sp>
            <p:nvSpPr>
              <p:cNvPr id="103" name="Shape 103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2438400"/>
                <a:ext cx="8229600" cy="2971799"/>
              </a:xfrm>
              <a:prstGeom prst="rect">
                <a:avLst/>
              </a:prstGeom>
              <a:blipFill rotWithShape="0">
                <a:blip r:embed="rId4"/>
                <a:stretch>
                  <a:fillRect l="-1926" t="-2669" r="-59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4" name="Shape 104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2014 by the Washington Student Math Association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Shape 109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3   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457200" y="2438400"/>
            <a:ext cx="8229600" cy="2971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Chris is trying to build a cube by stacking 6 by 18 by 4 rectangular prism boxes. What is the smallest number of boxes he needs?</a:t>
            </a:r>
          </a:p>
        </p:txBody>
      </p:sp>
      <p:sp>
        <p:nvSpPr>
          <p:cNvPr id="112" name="Shape 112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2014 by the Washington Student Math Association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Shape 117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4   </a:t>
            </a:r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457200" y="2438400"/>
            <a:ext cx="8229600" cy="2971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triangle has side lengths 4, 9, and 12. Find the length of the shortest altitude. </a:t>
            </a:r>
          </a:p>
        </p:txBody>
      </p:sp>
      <p:sp>
        <p:nvSpPr>
          <p:cNvPr id="120" name="Shape 120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2014 by the Washington Student Math Association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Shape 125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5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Shape 127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2438400"/>
                <a:ext cx="8229600" cy="29717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buClr>
                    <a:schemeClr val="dk1"/>
                  </a:buClr>
                  <a:buSzPct val="25000"/>
                  <a:buFont typeface="Calibri"/>
                  <a:buNone/>
                </a:pPr>
                <a:r>
                  <a:rPr lang="en-US" sz="3200" b="0" i="0" u="none" strike="noStrike" cap="none" baseline="0" dirty="0" smtClean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Find the distance from the origin to the line </a:t>
                </a:r>
                <a14:m>
                  <m:oMath xmlns:m="http://schemas.openxmlformats.org/officeDocument/2006/math">
                    <m:r>
                      <a:rPr lang="en-US" sz="3200" b="0" i="1" u="none" strike="noStrike" cap="none" baseline="0" dirty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4</m:t>
                    </m:r>
                    <m:r>
                      <a:rPr lang="en-US" sz="3200" b="0" i="1" u="none" strike="noStrike" cap="none" baseline="0" dirty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𝑥</m:t>
                    </m:r>
                    <m:r>
                      <a:rPr lang="en-US" sz="3200" b="0" i="1" u="none" strike="noStrike" cap="none" baseline="0" dirty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−</m:t>
                    </m:r>
                    <m:r>
                      <a:rPr lang="en-US" sz="3200" b="0" i="1" u="none" strike="noStrike" cap="none" baseline="0" dirty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3</m:t>
                    </m:r>
                    <m:r>
                      <a:rPr lang="en-US" sz="3200" b="0" i="1" u="none" strike="noStrike" cap="none" baseline="0" dirty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𝑦</m:t>
                    </m:r>
                    <m:r>
                      <a:rPr lang="en-US" sz="3200" b="0" i="1" u="none" strike="noStrike" cap="none" baseline="0" dirty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+</m:t>
                    </m:r>
                    <m:r>
                      <a:rPr lang="en-US" sz="3200" b="0" i="1" u="none" strike="noStrike" cap="none" baseline="0" dirty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12</m:t>
                    </m:r>
                    <m:r>
                      <a:rPr lang="en-US" sz="3200" b="0" i="1" u="none" strike="noStrike" cap="none" baseline="0" dirty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=</m:t>
                    </m:r>
                    <m:r>
                      <a:rPr lang="en-US" sz="3200" b="0" i="1" u="none" strike="noStrike" cap="none" baseline="0" dirty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0</m:t>
                    </m:r>
                  </m:oMath>
                </a14:m>
                <a:endParaRPr lang="en-US" sz="3200" b="0" i="0" u="none" strike="noStrike" cap="none" baseline="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mc:Choice>
        <mc:Fallback xmlns="">
          <p:sp>
            <p:nvSpPr>
              <p:cNvPr id="127" name="Shape 127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2438400"/>
                <a:ext cx="8229600" cy="2971799"/>
              </a:xfrm>
              <a:prstGeom prst="rect">
                <a:avLst/>
              </a:prstGeom>
              <a:blipFill rotWithShape="0">
                <a:blip r:embed="rId4"/>
                <a:stretch>
                  <a:fillRect l="-1926" t="-266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8" name="Shape 128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2014 by the Washington Student Math Association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Shape 133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6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5" name="Shape 135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2438400"/>
                <a:ext cx="8458200" cy="3657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buClr>
                    <a:schemeClr val="dk1"/>
                  </a:buClr>
                  <a:buSzPct val="25000"/>
                  <a:buFont typeface="Calibri"/>
                  <a:buNone/>
                </a:pPr>
                <a:r>
                  <a:rPr lang="en-US" sz="3200" b="0" i="0" u="none" strike="noStrike" cap="none" baseline="0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The product of three positive integers </a:t>
                </a:r>
                <a14:m>
                  <m:oMath xmlns:m="http://schemas.openxmlformats.org/officeDocument/2006/math">
                    <m:r>
                      <a:rPr lang="en-US" sz="3200" b="0" i="1" u="none" strike="noStrike" cap="none" baseline="0" dirty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𝑎</m:t>
                    </m:r>
                    <m:r>
                      <a:rPr lang="en-US" sz="3200" b="0" i="1" u="none" strike="noStrike" cap="none" baseline="0" dirty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, </m:t>
                    </m:r>
                    <m:r>
                      <a:rPr lang="en-US" sz="3200" b="0" i="1" u="none" strike="noStrike" cap="none" baseline="0" dirty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𝑏</m:t>
                    </m:r>
                  </m:oMath>
                </a14:m>
                <a:r>
                  <a:rPr lang="en-US" sz="3200" b="0" i="0" u="none" strike="noStrike" cap="none" baseline="0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3200" b="0" i="1" u="none" strike="noStrike" cap="none" baseline="0" dirty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𝑐</m:t>
                    </m:r>
                  </m:oMath>
                </a14:m>
                <a:r>
                  <a:rPr lang="en-US" sz="3200" b="0" i="0" u="none" strike="noStrike" cap="none" baseline="0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 is 36. If </a:t>
                </a:r>
                <a14:m>
                  <m:oMath xmlns:m="http://schemas.openxmlformats.org/officeDocument/2006/math">
                    <m:r>
                      <a:rPr lang="en-US" sz="3200" b="0" i="1" u="none" strike="noStrike" cap="none" baseline="0" dirty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𝑎𝑏</m:t>
                    </m:r>
                    <m:r>
                      <a:rPr lang="en-US" sz="3200" b="0" i="1" u="none" strike="noStrike" cap="none" baseline="0" dirty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=6, </m:t>
                    </m:r>
                    <m:r>
                      <a:rPr lang="en-US" sz="3200" b="0" i="1" u="none" strike="noStrike" cap="none" baseline="0" dirty="0" err="1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𝑏𝑐</m:t>
                    </m:r>
                    <m:r>
                      <a:rPr lang="en-US" sz="3200" b="0" i="1" u="none" strike="noStrike" cap="none" baseline="0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=18, </m:t>
                    </m:r>
                  </m:oMath>
                </a14:m>
                <a:r>
                  <a:rPr lang="en-US" sz="3200" b="0" i="0" u="none" strike="noStrike" cap="none" baseline="0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and </a:t>
                </a:r>
                <a14:m>
                  <m:oMath xmlns:m="http://schemas.openxmlformats.org/officeDocument/2006/math">
                    <m:r>
                      <a:rPr lang="en-US" sz="3200" b="0" i="1" u="none" strike="noStrike" cap="none" baseline="0" dirty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𝑐𝑎</m:t>
                    </m:r>
                    <m:r>
                      <a:rPr lang="en-US" sz="3200" b="0" i="1" u="none" strike="noStrike" cap="none" baseline="0" dirty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=12</m:t>
                    </m:r>
                  </m:oMath>
                </a14:m>
                <a:r>
                  <a:rPr lang="en-US" sz="3200" b="0" i="0" u="none" strike="noStrike" cap="none" baseline="0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US" sz="3200" b="0" i="1" u="none" strike="noStrike" cap="none" baseline="0" dirty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𝑎</m:t>
                    </m:r>
                    <m:r>
                      <a:rPr lang="en-US" sz="3200" b="0" i="1" u="none" strike="noStrike" cap="none" baseline="0" dirty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+</m:t>
                    </m:r>
                    <m:r>
                      <a:rPr lang="en-US" sz="3200" b="0" i="1" u="none" strike="noStrike" cap="none" baseline="0" dirty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𝑏</m:t>
                    </m:r>
                    <m:r>
                      <a:rPr lang="en-US" sz="3200" b="0" i="1" u="none" strike="noStrike" cap="none" baseline="0" dirty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+</m:t>
                    </m:r>
                    <m:r>
                      <a:rPr lang="en-US" sz="3200" b="0" i="1" u="none" strike="noStrike" cap="none" baseline="0" dirty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𝑐</m:t>
                    </m:r>
                  </m:oMath>
                </a14:m>
                <a:r>
                  <a:rPr lang="en-US" sz="3200" b="0" i="0" u="none" strike="noStrike" cap="none" baseline="0" dirty="0" smtClean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.</a:t>
                </a:r>
                <a:endParaRPr lang="en-US" sz="3200" b="0" i="0" u="none" strike="noStrike" cap="none" baseline="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mc:Choice>
        <mc:Fallback xmlns="">
          <p:sp>
            <p:nvSpPr>
              <p:cNvPr id="135" name="Shape 135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2438400"/>
                <a:ext cx="8458200" cy="3657600"/>
              </a:xfrm>
              <a:prstGeom prst="rect">
                <a:avLst/>
              </a:prstGeom>
              <a:blipFill rotWithShape="0">
                <a:blip r:embed="rId4"/>
                <a:stretch>
                  <a:fillRect l="-1873" t="-2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6" name="Shape 136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2014 by the Washington Student Math Association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Shape 141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7  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3" name="Shape 143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2438400"/>
                <a:ext cx="8229600" cy="29717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buClr>
                    <a:schemeClr val="dk1"/>
                  </a:buClr>
                  <a:buSzPct val="100000"/>
                  <a:buNone/>
                </a:pPr>
                <a:r>
                  <a:rPr lang="en-US" sz="3200" b="0" i="0" u="none" strike="noStrike" cap="none" baseline="0" dirty="0" smtClean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Points </a:t>
                </a:r>
                <a14:m>
                  <m:oMath xmlns:m="http://schemas.openxmlformats.org/officeDocument/2006/math">
                    <m:r>
                      <a:rPr lang="en-US" sz="3200" b="0" i="1" u="none" strike="noStrike" cap="none" baseline="0" dirty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𝐴</m:t>
                    </m:r>
                    <m:r>
                      <a:rPr lang="en-US" sz="3200" b="0" i="1" u="none" strike="noStrike" cap="none" baseline="0" dirty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, </m:t>
                    </m:r>
                    <m:r>
                      <a:rPr lang="en-US" sz="3200" b="0" i="1" u="none" strike="noStrike" cap="none" baseline="0" dirty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𝐵</m:t>
                    </m:r>
                  </m:oMath>
                </a14:m>
                <a:r>
                  <a:rPr lang="en-US" sz="3200" b="0" i="0" u="none" strike="noStrike" cap="none" baseline="0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3200" b="0" i="1" u="none" strike="noStrike" cap="none" baseline="0" dirty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𝐶</m:t>
                    </m:r>
                  </m:oMath>
                </a14:m>
                <a:r>
                  <a:rPr lang="en-US" sz="3200" b="0" i="0" u="none" strike="noStrike" cap="none" baseline="0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 are placed on a circle centered at </a:t>
                </a:r>
                <a14:m>
                  <m:oMath xmlns:m="http://schemas.openxmlformats.org/officeDocument/2006/math">
                    <m:r>
                      <a:rPr lang="en-US" sz="3200" b="0" i="1" u="none" strike="noStrike" cap="none" baseline="0" dirty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𝑂</m:t>
                    </m:r>
                  </m:oMath>
                </a14:m>
                <a:r>
                  <a:rPr lang="en-US" sz="3200" b="0" i="0" u="none" strike="noStrike" cap="none" baseline="0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. Point  </a:t>
                </a:r>
                <a14:m>
                  <m:oMath xmlns:m="http://schemas.openxmlformats.org/officeDocument/2006/math">
                    <m:r>
                      <a:rPr lang="en-US" sz="3200" b="0" i="1" u="none" strike="noStrike" cap="none" baseline="0" dirty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𝐷</m:t>
                    </m:r>
                  </m:oMath>
                </a14:m>
                <a:r>
                  <a:rPr lang="en-US" sz="3200" b="0" i="0" u="none" strike="noStrike" cap="none" baseline="0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 is on </a:t>
                </a:r>
                <a14:m>
                  <m:oMath xmlns:m="http://schemas.openxmlformats.org/officeDocument/2006/math">
                    <m:r>
                      <a:rPr lang="en-US" sz="3200" b="0" i="1" u="none" strike="noStrike" cap="none" baseline="0" dirty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𝐴𝐵</m:t>
                    </m:r>
                  </m:oMath>
                </a14:m>
                <a:r>
                  <a:rPr lang="en-US" sz="3200" b="0" i="0" u="none" strike="noStrike" cap="none" baseline="0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 so that </a:t>
                </a:r>
                <a14:m>
                  <m:oMath xmlns:m="http://schemas.openxmlformats.org/officeDocument/2006/math">
                    <m:r>
                      <a:rPr lang="en-US" sz="3200" b="0" i="1" u="none" strike="noStrike" cap="none" baseline="0" dirty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𝐶𝐷</m:t>
                    </m:r>
                  </m:oMath>
                </a14:m>
                <a:r>
                  <a:rPr lang="en-US" sz="3200" b="0" i="0" u="none" strike="noStrike" cap="none" baseline="0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 is perpendicular to </a:t>
                </a:r>
                <a14:m>
                  <m:oMath xmlns:m="http://schemas.openxmlformats.org/officeDocument/2006/math">
                    <m:r>
                      <a:rPr lang="en-US" sz="3200" b="0" i="1" u="none" strike="noStrike" cap="none" baseline="0" dirty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𝐴𝐵</m:t>
                    </m:r>
                  </m:oMath>
                </a14:m>
                <a:r>
                  <a:rPr lang="en-US" sz="3200" b="0" i="0" u="none" strike="noStrike" cap="none" baseline="0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. The length </a:t>
                </a:r>
                <a14:m>
                  <m:oMath xmlns:m="http://schemas.openxmlformats.org/officeDocument/2006/math">
                    <m:r>
                      <a:rPr lang="en-US" sz="3200" b="0" i="1" u="none" strike="noStrike" cap="none" baseline="0" dirty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𝐵𝐶</m:t>
                    </m:r>
                  </m:oMath>
                </a14:m>
                <a:r>
                  <a:rPr lang="en-US" sz="3200" b="0" i="0" u="none" strike="noStrike" cap="none" baseline="0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 is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b="0" i="1" u="none" strike="noStrike" cap="none" baseline="0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sym typeface="Calibri"/>
                          </a:rPr>
                        </m:ctrlPr>
                      </m:radPr>
                      <m:deg/>
                      <m:e>
                        <m:r>
                          <a:rPr lang="en-US" sz="3200" b="0" i="1" u="none" strike="noStrike" cap="none" baseline="0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sym typeface="Calibri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3200" b="0" i="0" u="none" strike="noStrike" cap="none" baseline="0" dirty="0" smtClean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. </a:t>
                </a:r>
                <a:r>
                  <a:rPr lang="en-US" sz="3200" b="0" i="0" u="none" strike="noStrike" cap="none" baseline="0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If the diameter of this circle is 4 and points </a:t>
                </a:r>
                <a14:m>
                  <m:oMath xmlns:m="http://schemas.openxmlformats.org/officeDocument/2006/math">
                    <m:r>
                      <a:rPr lang="en-US" sz="3200" b="0" i="1" u="none" strike="noStrike" cap="none" baseline="0" dirty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𝐴</m:t>
                    </m:r>
                  </m:oMath>
                </a14:m>
                <a:r>
                  <a:rPr lang="en-US" sz="3200" b="0" i="0" u="none" strike="noStrike" cap="none" baseline="0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, </a:t>
                </a:r>
                <a14:m>
                  <m:oMath xmlns:m="http://schemas.openxmlformats.org/officeDocument/2006/math">
                    <m:r>
                      <a:rPr lang="en-US" sz="3200" b="0" i="1" u="none" strike="noStrike" cap="none" baseline="0" dirty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𝑂</m:t>
                    </m:r>
                  </m:oMath>
                </a14:m>
                <a:r>
                  <a:rPr lang="en-US" sz="3200" b="0" i="0" u="none" strike="noStrike" cap="none" baseline="0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3200" b="0" i="1" u="none" strike="noStrike" cap="none" baseline="0" dirty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𝐵</m:t>
                    </m:r>
                  </m:oMath>
                </a14:m>
                <a:r>
                  <a:rPr lang="en-US" sz="3200" b="0" i="0" u="none" strike="noStrike" cap="none" baseline="0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 are collinear, find the length of </a:t>
                </a:r>
                <a14:m>
                  <m:oMath xmlns:m="http://schemas.openxmlformats.org/officeDocument/2006/math">
                    <m:r>
                      <a:rPr lang="en-US" sz="3200" b="0" i="1" u="none" strike="noStrike" cap="none" baseline="0" dirty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𝐶𝐷</m:t>
                    </m:r>
                  </m:oMath>
                </a14:m>
                <a:r>
                  <a:rPr lang="en-US" sz="3200" b="0" i="0" u="none" strike="noStrike" cap="none" baseline="0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.</a:t>
                </a:r>
              </a:p>
            </p:txBody>
          </p:sp>
        </mc:Choice>
        <mc:Fallback>
          <p:sp>
            <p:nvSpPr>
              <p:cNvPr id="143" name="Shape 143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2438400"/>
                <a:ext cx="8229600" cy="2971799"/>
              </a:xfrm>
              <a:prstGeom prst="rect">
                <a:avLst/>
              </a:prstGeom>
              <a:blipFill rotWithShape="0">
                <a:blip r:embed="rId4"/>
                <a:stretch>
                  <a:fillRect l="-1926" t="-2464" r="-185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4" name="Shape 144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2014 by the Washington Student Math Association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Shape 149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Extra Question</a:t>
            </a:r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457200" y="2438400"/>
            <a:ext cx="8229600" cy="2971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Steven is mixing solution A which has a concentration of 8% and solution B which has a concentration of 13% in order to produce 1L of solution C with concentration of 10%. Find the volume of solution B needed for this process in grams.</a:t>
            </a:r>
          </a:p>
        </p:txBody>
      </p:sp>
      <p:sp>
        <p:nvSpPr>
          <p:cNvPr id="152" name="Shape 152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2014 by the Washington Student Math Association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353</Words>
  <Application>Microsoft Office PowerPoint</Application>
  <PresentationFormat>On-screen Show (4:3)</PresentationFormat>
  <Paragraphs>30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 Math</vt:lpstr>
      <vt:lpstr>Office Theme</vt:lpstr>
      <vt:lpstr>PowerPoint Presentation</vt:lpstr>
      <vt:lpstr>Problem 1   </vt:lpstr>
      <vt:lpstr>Problem 2  </vt:lpstr>
      <vt:lpstr>Problem 3   </vt:lpstr>
      <vt:lpstr>Problem 4   </vt:lpstr>
      <vt:lpstr>Problem 5   </vt:lpstr>
      <vt:lpstr>Problem 6   </vt:lpstr>
      <vt:lpstr>Problem 7   </vt:lpstr>
      <vt:lpstr>Extra Question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Kim</dc:creator>
  <cp:lastModifiedBy>Steven Kim</cp:lastModifiedBy>
  <cp:revision>2</cp:revision>
  <dcterms:modified xsi:type="dcterms:W3CDTF">2014-03-29T04:52:09Z</dcterms:modified>
</cp:coreProperties>
</file>