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ven Kim" initials="SK" lastIdx="1" clrIdx="0">
    <p:extLst>
      <p:ext uri="{19B8F6BF-5375-455C-9EA6-DF929625EA0E}">
        <p15:presenceInfo xmlns:p15="http://schemas.microsoft.com/office/powerpoint/2012/main" userId="f0e6bd38a9cfcc5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47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/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6782908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0804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59250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989675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98972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06644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57702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376039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291929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33400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marR="0" indent="0" algn="ctr" rtl="0">
              <a:spcBef>
                <a:spcPts val="56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marR="0" indent="0" algn="ctr" rtl="0">
              <a:spcBef>
                <a:spcPts val="48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Clr>
                <a:srgbClr val="888888"/>
              </a:buClr>
              <a:buFont typeface="Calibri"/>
              <a:buNone/>
              <a:defRPr/>
            </a:lvl1pPr>
            <a:lvl2pPr marL="457200" indent="0" rtl="0">
              <a:buClr>
                <a:srgbClr val="888888"/>
              </a:buClr>
              <a:buFont typeface="Calibri"/>
              <a:buNone/>
              <a:defRPr/>
            </a:lvl2pPr>
            <a:lvl3pPr marL="914400" indent="0" rtl="0">
              <a:buClr>
                <a:srgbClr val="888888"/>
              </a:buClr>
              <a:buFont typeface="Calibri"/>
              <a:buNone/>
              <a:defRPr/>
            </a:lvl3pPr>
            <a:lvl4pPr marL="1371600" indent="0" rtl="0">
              <a:buClr>
                <a:srgbClr val="888888"/>
              </a:buClr>
              <a:buFont typeface="Calibri"/>
              <a:buNone/>
              <a:defRPr/>
            </a:lvl4pPr>
            <a:lvl5pPr marL="1828800" indent="0" rtl="0">
              <a:buClr>
                <a:srgbClr val="888888"/>
              </a:buClr>
              <a:buFont typeface="Calibri"/>
              <a:buNone/>
              <a:defRPr/>
            </a:lvl5pPr>
            <a:lvl6pPr marL="2286000" indent="0" rtl="0">
              <a:buClr>
                <a:srgbClr val="888888"/>
              </a:buClr>
              <a:buFont typeface="Calibri"/>
              <a:buNone/>
              <a:defRPr/>
            </a:lvl6pPr>
            <a:lvl7pPr marL="2743200" indent="0" rtl="0">
              <a:buClr>
                <a:srgbClr val="888888"/>
              </a:buClr>
              <a:buFont typeface="Calibri"/>
              <a:buNone/>
              <a:defRPr/>
            </a:lvl7pPr>
            <a:lvl8pPr marL="3200400" indent="0" rtl="0">
              <a:buClr>
                <a:srgbClr val="888888"/>
              </a:buClr>
              <a:buFont typeface="Calibri"/>
              <a:buNone/>
              <a:defRPr/>
            </a:lvl8pPr>
            <a:lvl9pPr marL="3657600" indent="0" rtl="0"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Calibri"/>
              <a:buNone/>
              <a:defRPr/>
            </a:lvl1pPr>
            <a:lvl2pPr marL="457200" indent="0" rtl="0">
              <a:buFont typeface="Calibri"/>
              <a:buNone/>
              <a:defRPr/>
            </a:lvl2pPr>
            <a:lvl3pPr marL="914400" indent="0" rtl="0">
              <a:buFont typeface="Calibri"/>
              <a:buNone/>
              <a:defRPr/>
            </a:lvl3pPr>
            <a:lvl4pPr marL="1371600" indent="0" rtl="0">
              <a:buFont typeface="Calibri"/>
              <a:buNone/>
              <a:defRPr/>
            </a:lvl4pPr>
            <a:lvl5pPr marL="1828800" indent="0" rtl="0">
              <a:buFont typeface="Calibri"/>
              <a:buNone/>
              <a:defRPr/>
            </a:lvl5pPr>
            <a:lvl6pPr marL="2286000" indent="0" rtl="0">
              <a:buFont typeface="Calibri"/>
              <a:buNone/>
              <a:defRPr/>
            </a:lvl6pPr>
            <a:lvl7pPr marL="2743200" indent="0" rtl="0">
              <a:buFont typeface="Calibri"/>
              <a:buNone/>
              <a:defRPr/>
            </a:lvl7pPr>
            <a:lvl8pPr marL="3200400" indent="0" rtl="0">
              <a:buFont typeface="Calibri"/>
              <a:buNone/>
              <a:defRPr/>
            </a:lvl8pPr>
            <a:lvl9pPr marL="3657600" indent="0" rtl="0"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Calibri"/>
              <a:buNone/>
              <a:defRPr/>
            </a:lvl1pPr>
            <a:lvl2pPr marL="457200" indent="0" rtl="0">
              <a:buFont typeface="Calibri"/>
              <a:buNone/>
              <a:defRPr/>
            </a:lvl2pPr>
            <a:lvl3pPr marL="914400" indent="0" rtl="0">
              <a:buFont typeface="Calibri"/>
              <a:buNone/>
              <a:defRPr/>
            </a:lvl3pPr>
            <a:lvl4pPr marL="1371600" indent="0" rtl="0">
              <a:buFont typeface="Calibri"/>
              <a:buNone/>
              <a:defRPr/>
            </a:lvl4pPr>
            <a:lvl5pPr marL="1828800" indent="0" rtl="0">
              <a:buFont typeface="Calibri"/>
              <a:buNone/>
              <a:defRPr/>
            </a:lvl5pPr>
            <a:lvl6pPr marL="2286000" indent="0" rtl="0">
              <a:buFont typeface="Calibri"/>
              <a:buNone/>
              <a:defRPr/>
            </a:lvl6pPr>
            <a:lvl7pPr marL="2743200" indent="0" rtl="0">
              <a:buFont typeface="Calibri"/>
              <a:buNone/>
              <a:defRPr/>
            </a:lvl7pPr>
            <a:lvl8pPr marL="3200400" indent="0" rtl="0">
              <a:buFont typeface="Calibri"/>
              <a:buNone/>
              <a:defRPr/>
            </a:lvl8pPr>
            <a:lvl9pPr marL="3657600" indent="0" rtl="0"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Calibri"/>
              <a:buNone/>
              <a:defRPr/>
            </a:lvl1pPr>
            <a:lvl2pPr marL="457200" indent="0" rtl="0">
              <a:buFont typeface="Calibri"/>
              <a:buNone/>
              <a:defRPr/>
            </a:lvl2pPr>
            <a:lvl3pPr marL="914400" indent="0" rtl="0">
              <a:buFont typeface="Calibri"/>
              <a:buNone/>
              <a:defRPr/>
            </a:lvl3pPr>
            <a:lvl4pPr marL="1371600" indent="0" rtl="0">
              <a:buFont typeface="Calibri"/>
              <a:buNone/>
              <a:defRPr/>
            </a:lvl4pPr>
            <a:lvl5pPr marL="1828800" indent="0" rtl="0">
              <a:buFont typeface="Calibri"/>
              <a:buNone/>
              <a:defRPr/>
            </a:lvl5pPr>
            <a:lvl6pPr marL="2286000" indent="0" rtl="0">
              <a:buFont typeface="Calibri"/>
              <a:buNone/>
              <a:defRPr/>
            </a:lvl6pPr>
            <a:lvl7pPr marL="2743200" indent="0" rtl="0">
              <a:buFont typeface="Calibri"/>
              <a:buNone/>
              <a:defRPr/>
            </a:lvl7pPr>
            <a:lvl8pPr marL="3200400" indent="0" rtl="0">
              <a:buFont typeface="Calibri"/>
              <a:buNone/>
              <a:defRPr/>
            </a:lvl8pPr>
            <a:lvl9pPr marL="3657600" indent="0" rtl="0"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Calibri"/>
              <a:buNone/>
              <a:defRPr/>
            </a:lvl1pPr>
            <a:lvl2pPr marL="457200" indent="0" rtl="0">
              <a:buFont typeface="Calibri"/>
              <a:buNone/>
              <a:defRPr/>
            </a:lvl2pPr>
            <a:lvl3pPr marL="914400" indent="0" rtl="0">
              <a:buFont typeface="Calibri"/>
              <a:buNone/>
              <a:defRPr/>
            </a:lvl3pPr>
            <a:lvl4pPr marL="1371600" indent="0" rtl="0">
              <a:buFont typeface="Calibri"/>
              <a:buNone/>
              <a:defRPr/>
            </a:lvl4pPr>
            <a:lvl5pPr marL="1828800" indent="0" rtl="0">
              <a:buFont typeface="Calibri"/>
              <a:buNone/>
              <a:defRPr/>
            </a:lvl5pPr>
            <a:lvl6pPr marL="2286000" indent="0" rtl="0">
              <a:buFont typeface="Calibri"/>
              <a:buNone/>
              <a:defRPr/>
            </a:lvl6pPr>
            <a:lvl7pPr marL="2743200" indent="0" rtl="0">
              <a:buFont typeface="Calibri"/>
              <a:buNone/>
              <a:defRPr/>
            </a:lvl7pPr>
            <a:lvl8pPr marL="3200400" indent="0" rtl="0">
              <a:buFont typeface="Calibri"/>
              <a:buNone/>
              <a:defRPr/>
            </a:lvl8pPr>
            <a:lvl9pPr marL="3657600" indent="0" rtl="0"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marR="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marR="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Shape 84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341503" y="262147"/>
            <a:ext cx="4364096" cy="3243052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Shape 85"/>
          <p:cNvSpPr txBox="1"/>
          <p:nvPr/>
        </p:nvSpPr>
        <p:spPr>
          <a:xfrm>
            <a:off x="838200" y="3505200"/>
            <a:ext cx="7543800" cy="17543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5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Elimination Tournament</a:t>
            </a:r>
          </a:p>
          <a:p>
            <a:pPr marL="0" marR="0" lvl="0" indent="0" algn="ctr" rtl="0">
              <a:buSzPct val="25000"/>
              <a:buNone/>
            </a:pPr>
            <a:r>
              <a:rPr lang="en-US" sz="5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Round 3</a:t>
            </a:r>
          </a:p>
        </p:txBody>
      </p:sp>
      <p:sp>
        <p:nvSpPr>
          <p:cNvPr id="86" name="Shape 86"/>
          <p:cNvSpPr/>
          <p:nvPr/>
        </p:nvSpPr>
        <p:spPr>
          <a:xfrm>
            <a:off x="2057400" y="5105400"/>
            <a:ext cx="5257799" cy="107721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200" b="0" i="0" u="none" strike="noStrike" cap="none" baseline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lang="en-US" sz="3200" b="0" i="0" u="none" strike="noStrike" cap="none" baseline="3000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th </a:t>
            </a:r>
            <a:r>
              <a:rPr lang="en-US" sz="3200" b="0" i="0" u="none" strike="noStrike" cap="none" baseline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Annual WSMA Math Bowl</a:t>
            </a:r>
          </a:p>
          <a:p>
            <a:pPr marL="0" marR="0" lvl="0" indent="0" algn="ctr" rtl="0">
              <a:buSzPct val="25000"/>
              <a:buNone/>
            </a:pPr>
            <a:r>
              <a:rPr lang="en-US" sz="3200" b="0" i="0" u="none" strike="noStrike" cap="none" baseline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March 29, 2014</a:t>
            </a:r>
          </a:p>
        </p:txBody>
      </p:sp>
      <p:sp>
        <p:nvSpPr>
          <p:cNvPr id="87" name="Shape 87"/>
          <p:cNvSpPr/>
          <p:nvPr/>
        </p:nvSpPr>
        <p:spPr>
          <a:xfrm>
            <a:off x="190500" y="6210326"/>
            <a:ext cx="8763000" cy="461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This test material is copyright © 2014 by the Washington Student Math Association and may not be distributed or reproduced other than for nonprofit educational purposes without the expressed written permission of WSMA. www.wastudentmath.org.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Shape 93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1   </a:t>
            </a:r>
          </a:p>
        </p:txBody>
      </p:sp>
      <p:sp>
        <p:nvSpPr>
          <p:cNvPr id="96" name="Shape 96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2014 by the Washington Student Math Association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1296063" y="4167079"/>
            <a:ext cx="8261406" cy="2910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Placeholder 3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690465" y="2332037"/>
                <a:ext cx="8229600" cy="4525963"/>
              </a:xfrm>
            </p:spPr>
            <p:txBody>
              <a:bodyPr/>
              <a:lstStyle/>
              <a:p>
                <a:pPr marL="203200" indent="0">
                  <a:buNone/>
                </a:pPr>
                <a:r>
                  <a:rPr lang="en-US" sz="3200" dirty="0" smtClean="0">
                    <a:latin typeface="Calibri" panose="020F0502020204030204" pitchFamily="34" charset="0"/>
                  </a:rPr>
                  <a:t>Solve the following equation: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</m:e>
                    </m:rad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US" sz="32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Tex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90465" y="2332037"/>
                <a:ext cx="8229600" cy="4525963"/>
              </a:xfr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Shape 101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2  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229600" cy="2971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players from 9 football players and 5 basketball players are to be chosen. How many ways can 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do this given that at least one person must be selected from each sport?</a:t>
            </a:r>
          </a:p>
        </p:txBody>
      </p:sp>
      <p:sp>
        <p:nvSpPr>
          <p:cNvPr id="104" name="Shape 104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2014 by 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Shape 109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3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Shape 111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2438400"/>
                <a:ext cx="8229600" cy="29717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buClr>
                    <a:schemeClr val="dk1"/>
                  </a:buClr>
                  <a:buSzPct val="25000"/>
                  <a:buFont typeface="Calibri"/>
                  <a:buNone/>
                </a:pPr>
                <a:r>
                  <a:rPr lang="en-US" sz="3200" b="0" i="0" u="none" strike="noStrike" cap="none" baseline="0" dirty="0" smtClean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Find the remainder when </a:t>
                </a:r>
                <a14:m>
                  <m:oMath xmlns:m="http://schemas.openxmlformats.org/officeDocument/2006/math">
                    <m:r>
                      <a:rPr lang="en-US" sz="3200" b="0" i="1" u="none" strike="noStrike" cap="none" baseline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𝑓</m:t>
                    </m:r>
                    <m:d>
                      <m:dPr>
                        <m:ctrlPr>
                          <a:rPr lang="en-US" sz="3200" b="0" i="1" u="none" strike="noStrike" cap="none" baseline="0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</m:ctrlPr>
                      </m:dPr>
                      <m:e>
                        <m:r>
                          <a:rPr lang="en-US" sz="3200" b="0" i="1" u="none" strike="noStrike" cap="none" baseline="0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  <m:t>𝑥</m:t>
                        </m:r>
                      </m:e>
                    </m:d>
                    <m:r>
                      <a:rPr lang="en-US" sz="3200" b="0" i="1" u="none" strike="noStrike" cap="none" baseline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=</m:t>
                    </m:r>
                    <m:sSup>
                      <m:sSupPr>
                        <m:ctrlPr>
                          <a:rPr lang="en-US" sz="3200" b="0" i="1" u="none" strike="noStrike" cap="none" baseline="0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</m:ctrlPr>
                      </m:sSupPr>
                      <m:e>
                        <m:r>
                          <a:rPr lang="en-US" sz="3200" b="0" i="1" u="none" strike="noStrike" cap="none" baseline="0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  <m:t>𝑥</m:t>
                        </m:r>
                      </m:e>
                      <m:sup>
                        <m:r>
                          <a:rPr lang="en-US" sz="3200" b="0" i="1" u="none" strike="noStrike" cap="none" baseline="0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  <m:t>3</m:t>
                        </m:r>
                      </m:sup>
                    </m:sSup>
                    <m:r>
                      <a:rPr lang="en-US" sz="3200" b="0" i="1" u="none" strike="noStrike" cap="none" baseline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+3</m:t>
                    </m:r>
                    <m:sSup>
                      <m:sSupPr>
                        <m:ctrlPr>
                          <a:rPr lang="en-US" sz="3200" b="0" i="1" u="none" strike="noStrike" cap="none" baseline="0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</m:ctrlPr>
                      </m:sSupPr>
                      <m:e>
                        <m:r>
                          <a:rPr lang="en-US" sz="3200" b="0" i="1" u="none" strike="noStrike" cap="none" baseline="0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  <m:t>𝑥</m:t>
                        </m:r>
                      </m:e>
                      <m:sup>
                        <m:r>
                          <a:rPr lang="en-US" sz="3200" b="0" i="1" u="none" strike="noStrike" cap="none" baseline="0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Calibri"/>
                            <a:cs typeface="Calibri"/>
                            <a:sym typeface="Calibri"/>
                          </a:rPr>
                          <m:t>2</m:t>
                        </m:r>
                      </m:sup>
                    </m:sSup>
                    <m:r>
                      <a:rPr lang="en-US" sz="3200" b="0" i="1" u="none" strike="noStrike" cap="none" baseline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+3</m:t>
                    </m:r>
                    <m:r>
                      <a:rPr lang="en-US" sz="3200" b="0" i="1" u="none" strike="noStrike" cap="none" baseline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𝑥</m:t>
                    </m:r>
                    <m:r>
                      <a:rPr lang="en-US" sz="3200" b="0" i="1" u="none" strike="noStrike" cap="none" baseline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+1</m:t>
                    </m:r>
                  </m:oMath>
                </a14:m>
                <a:r>
                  <a:rPr lang="en-US" sz="3200" b="0" i="0" u="none" strike="noStrike" cap="none" baseline="0" dirty="0" smtClean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 is divided by </a:t>
                </a:r>
                <a14:m>
                  <m:oMath xmlns:m="http://schemas.openxmlformats.org/officeDocument/2006/math">
                    <m:r>
                      <a:rPr lang="en-US" sz="3200" b="0" i="1" u="none" strike="noStrike" cap="none" baseline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(</m:t>
                    </m:r>
                    <m:r>
                      <a:rPr lang="en-US" sz="3200" b="0" i="1" u="none" strike="noStrike" cap="none" baseline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𝑥</m:t>
                    </m:r>
                    <m:r>
                      <a:rPr lang="en-US" sz="3200" b="0" i="1" u="none" strike="noStrike" cap="none" baseline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−10)</m:t>
                    </m:r>
                  </m:oMath>
                </a14:m>
                <a:r>
                  <a:rPr lang="en-US" sz="3200" b="0" i="0" u="none" strike="noStrike" cap="none" baseline="0" dirty="0" smtClean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.</a:t>
                </a:r>
                <a:endParaRPr lang="en-US" sz="3200" b="0" i="0" u="none" strike="noStrike" cap="none" baseline="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mc:Choice>
        <mc:Fallback xmlns="">
          <p:sp>
            <p:nvSpPr>
              <p:cNvPr id="111" name="Shape 111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2438400"/>
                <a:ext cx="8229600" cy="2971799"/>
              </a:xfrm>
              <a:prstGeom prst="rect">
                <a:avLst/>
              </a:prstGeom>
              <a:blipFill rotWithShape="0">
                <a:blip r:embed="rId4"/>
                <a:stretch>
                  <a:fillRect l="-1926" t="-246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" name="Shape 112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2014 by 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Shape 117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4   </a:t>
            </a:r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229600" cy="2971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Foris mixed solution A, which has a sugar concentration of 15%, and solution B, which has a sugar concentration of 24%, with a respective ratio of 3:7. Find the ratio of the total amount of sugar to the total amount of the solution.</a:t>
            </a:r>
          </a:p>
        </p:txBody>
      </p:sp>
      <p:sp>
        <p:nvSpPr>
          <p:cNvPr id="120" name="Shape 120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2014 by 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Shape 125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5   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229600" cy="2971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snail crawls up the side of a 5 f</a:t>
            </a: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oo</a:t>
            </a: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 well. Each day, the snail climbs 1 foot, and each night, it slips down 5 inches. If he starts climbing on day 1, on which day will he escape?</a:t>
            </a:r>
          </a:p>
        </p:txBody>
      </p:sp>
      <p:sp>
        <p:nvSpPr>
          <p:cNvPr id="128" name="Shape 128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2014 by 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Shape 133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6   </a:t>
            </a:r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458200" cy="3657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is the largest prime number less than 1000?</a:t>
            </a:r>
          </a:p>
        </p:txBody>
      </p:sp>
      <p:sp>
        <p:nvSpPr>
          <p:cNvPr id="136" name="Shape 136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2014 by 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Shape 141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7   </a:t>
            </a:r>
          </a:p>
        </p:txBody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229600" cy="2971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None/>
            </a:pPr>
            <a:r>
              <a:rPr lang="en-US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Triangle AED is folded along line ED so that point A’ touches line BC. If AB=4 and AD=5, find the length of BA’ .</a:t>
            </a:r>
          </a:p>
        </p:txBody>
      </p:sp>
      <p:sp>
        <p:nvSpPr>
          <p:cNvPr id="144" name="Shape 144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2014 by the Washington Student Math Association</a:t>
            </a:r>
          </a:p>
        </p:txBody>
      </p:sp>
      <p:pic>
        <p:nvPicPr>
          <p:cNvPr id="145" name="Shape 145"/>
          <p:cNvPicPr preferRelativeResize="0"/>
          <p:nvPr/>
        </p:nvPicPr>
        <p:blipFill rotWithShape="1">
          <a:blip r:embed="rId4"/>
          <a:srcRect/>
          <a:stretch/>
        </p:blipFill>
        <p:spPr>
          <a:xfrm>
            <a:off x="3876675" y="3774627"/>
            <a:ext cx="2981325" cy="200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Shape 150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Shape 151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Extra Question</a:t>
            </a:r>
          </a:p>
        </p:txBody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229600" cy="2971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many triangulations of a regular </a:t>
            </a:r>
            <a:r>
              <a:rPr lang="en-US" sz="32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hexagon exist</a:t>
            </a:r>
            <a:r>
              <a:rPr lang="en-US" sz="3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 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</a:t>
            </a:r>
            <a:r>
              <a:rPr lang="en-US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Triangulation is defined as a set of lines between non-adjacent vertices that divide the hexagon entirely into triangles.</a:t>
            </a:r>
          </a:p>
        </p:txBody>
      </p:sp>
      <p:sp>
        <p:nvSpPr>
          <p:cNvPr id="153" name="Shape 153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2014 by 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345</Words>
  <Application>Microsoft Office PowerPoint</Application>
  <PresentationFormat>On-screen Show (4:3)</PresentationFormat>
  <Paragraphs>30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 Math</vt:lpstr>
      <vt:lpstr>Office Theme</vt:lpstr>
      <vt:lpstr>PowerPoint Presentation</vt:lpstr>
      <vt:lpstr>Problem 1   </vt:lpstr>
      <vt:lpstr>Problem 2  </vt:lpstr>
      <vt:lpstr>Problem 3   </vt:lpstr>
      <vt:lpstr>Problem 4   </vt:lpstr>
      <vt:lpstr>Problem 5   </vt:lpstr>
      <vt:lpstr>Problem 6   </vt:lpstr>
      <vt:lpstr>Problem 7   </vt:lpstr>
      <vt:lpstr>Extra Question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Kim</dc:creator>
  <cp:lastModifiedBy>Steven Kim</cp:lastModifiedBy>
  <cp:revision>2</cp:revision>
  <dcterms:modified xsi:type="dcterms:W3CDTF">2014-03-29T06:15:58Z</dcterms:modified>
</cp:coreProperties>
</file>