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9" r:id="rId4"/>
    <p:sldId id="270" r:id="rId5"/>
    <p:sldId id="271" r:id="rId6"/>
    <p:sldId id="272" r:id="rId7"/>
    <p:sldId id="273" r:id="rId8"/>
    <p:sldId id="274" r:id="rId9"/>
    <p:sldId id="275" r:id="rId10"/>
    <p:sldId id="276" r:id="rId11"/>
    <p:sldId id="277" r:id="rId12"/>
    <p:sldId id="278" r:id="rId13"/>
    <p:sldId id="279" r:id="rId14"/>
    <p:sldId id="259" r:id="rId15"/>
    <p:sldId id="258" r:id="rId16"/>
    <p:sldId id="260" r:id="rId17"/>
    <p:sldId id="26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23" autoAdjust="0"/>
    <p:restoredTop sz="94660"/>
  </p:normalViewPr>
  <p:slideViewPr>
    <p:cSldViewPr>
      <p:cViewPr varScale="1">
        <p:scale>
          <a:sx n="74" d="100"/>
          <a:sy n="74" d="100"/>
        </p:scale>
        <p:origin x="-105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477D9B-348D-4D93-AF6A-DBB9D4A74536}" type="datetimeFigureOut">
              <a:rPr lang="en-US" smtClean="0"/>
              <a:pPr/>
              <a:t>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6446D4-18F5-4079-9805-0E6E0C8E0225}" type="slidenum">
              <a:rPr lang="en-US" smtClean="0"/>
              <a:pPr/>
              <a:t>‹#›</a:t>
            </a:fld>
            <a:endParaRPr lang="en-US"/>
          </a:p>
        </p:txBody>
      </p:sp>
    </p:spTree>
    <p:extLst>
      <p:ext uri="{BB962C8B-B14F-4D97-AF65-F5344CB8AC3E}">
        <p14:creationId xmlns:p14="http://schemas.microsoft.com/office/powerpoint/2010/main" val="63111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6446D4-18F5-4079-9805-0E6E0C8E0225}" type="slidenum">
              <a:rPr lang="en-US" smtClean="0"/>
              <a:pPr/>
              <a:t>1</a:t>
            </a:fld>
            <a:endParaRPr lang="en-US"/>
          </a:p>
        </p:txBody>
      </p:sp>
    </p:spTree>
    <p:extLst>
      <p:ext uri="{BB962C8B-B14F-4D97-AF65-F5344CB8AC3E}">
        <p14:creationId xmlns:p14="http://schemas.microsoft.com/office/powerpoint/2010/main" val="664377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9C7741-DB55-4B49-904B-11FA54CAC54F}"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540552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C7741-DB55-4B49-904B-11FA54CAC54F}"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497591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C7741-DB55-4B49-904B-11FA54CAC54F}"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138027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C7741-DB55-4B49-904B-11FA54CAC54F}"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110872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9C7741-DB55-4B49-904B-11FA54CAC54F}" type="datetimeFigureOut">
              <a:rPr lang="en-US" smtClean="0"/>
              <a:pPr/>
              <a:t>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122965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9C7741-DB55-4B49-904B-11FA54CAC54F}" type="datetimeFigureOut">
              <a:rPr lang="en-US" smtClean="0"/>
              <a:pPr/>
              <a:t>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411187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9C7741-DB55-4B49-904B-11FA54CAC54F}" type="datetimeFigureOut">
              <a:rPr lang="en-US" smtClean="0"/>
              <a:pPr/>
              <a:t>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387808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9C7741-DB55-4B49-904B-11FA54CAC54F}" type="datetimeFigureOut">
              <a:rPr lang="en-US" smtClean="0"/>
              <a:pPr/>
              <a:t>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2359352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C7741-DB55-4B49-904B-11FA54CAC54F}" type="datetimeFigureOut">
              <a:rPr lang="en-US" smtClean="0"/>
              <a:pPr/>
              <a:t>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775600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C7741-DB55-4B49-904B-11FA54CAC54F}" type="datetimeFigureOut">
              <a:rPr lang="en-US" smtClean="0"/>
              <a:pPr/>
              <a:t>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2927146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9C7741-DB55-4B49-904B-11FA54CAC54F}" type="datetimeFigureOut">
              <a:rPr lang="en-US" smtClean="0"/>
              <a:pPr/>
              <a:t>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4C367-0AE2-4DF2-9073-A2E839536083}" type="slidenum">
              <a:rPr lang="en-US" smtClean="0"/>
              <a:pPr/>
              <a:t>‹#›</a:t>
            </a:fld>
            <a:endParaRPr lang="en-US"/>
          </a:p>
        </p:txBody>
      </p:sp>
    </p:spTree>
    <p:extLst>
      <p:ext uri="{BB962C8B-B14F-4D97-AF65-F5344CB8AC3E}">
        <p14:creationId xmlns:p14="http://schemas.microsoft.com/office/powerpoint/2010/main" val="2152473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9C7741-DB55-4B49-904B-11FA54CAC54F}" type="datetimeFigureOut">
              <a:rPr lang="en-US" smtClean="0"/>
              <a:pPr/>
              <a:t>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4C367-0AE2-4DF2-9073-A2E839536083}" type="slidenum">
              <a:rPr lang="en-US" smtClean="0"/>
              <a:pPr/>
              <a:t>‹#›</a:t>
            </a:fld>
            <a:endParaRPr lang="en-US"/>
          </a:p>
        </p:txBody>
      </p:sp>
    </p:spTree>
    <p:extLst>
      <p:ext uri="{BB962C8B-B14F-4D97-AF65-F5344CB8AC3E}">
        <p14:creationId xmlns:p14="http://schemas.microsoft.com/office/powerpoint/2010/main" val="3444318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11511" t="9712" r="10072" b="2878"/>
          <a:stretch/>
        </p:blipFill>
        <p:spPr bwMode="auto">
          <a:xfrm>
            <a:off x="2341504" y="414548"/>
            <a:ext cx="4364096" cy="3243052"/>
          </a:xfrm>
          <a:prstGeom prst="rect">
            <a:avLst/>
          </a:prstGeom>
          <a:ln>
            <a:noFill/>
          </a:ln>
          <a:extLst>
            <a:ext uri="{53640926-AAD7-44D8-BBD7-CCE9431645EC}">
              <a14:shadowObscured xmlns:a14="http://schemas.microsoft.com/office/drawing/2010/main"/>
            </a:ext>
          </a:extLst>
        </p:spPr>
      </p:pic>
      <p:sp>
        <p:nvSpPr>
          <p:cNvPr id="5" name="TextBox 4"/>
          <p:cNvSpPr txBox="1"/>
          <p:nvPr/>
        </p:nvSpPr>
        <p:spPr>
          <a:xfrm>
            <a:off x="1866900" y="3810000"/>
            <a:ext cx="5981700" cy="923330"/>
          </a:xfrm>
          <a:prstGeom prst="rect">
            <a:avLst/>
          </a:prstGeom>
          <a:noFill/>
        </p:spPr>
        <p:txBody>
          <a:bodyPr wrap="square" rtlCol="0">
            <a:spAutoFit/>
          </a:bodyPr>
          <a:lstStyle/>
          <a:p>
            <a:pPr algn="ctr"/>
            <a:r>
              <a:rPr lang="en-US" sz="5400" dirty="0" smtClean="0"/>
              <a:t>Mental Math</a:t>
            </a:r>
            <a:endParaRPr lang="en-US" sz="5400" dirty="0"/>
          </a:p>
        </p:txBody>
      </p:sp>
      <p:sp>
        <p:nvSpPr>
          <p:cNvPr id="6" name="Rectangle 5"/>
          <p:cNvSpPr/>
          <p:nvPr/>
        </p:nvSpPr>
        <p:spPr>
          <a:xfrm>
            <a:off x="2057400" y="4876800"/>
            <a:ext cx="5257800" cy="1077218"/>
          </a:xfrm>
          <a:prstGeom prst="rect">
            <a:avLst/>
          </a:prstGeom>
        </p:spPr>
        <p:txBody>
          <a:bodyPr wrap="square">
            <a:spAutoFit/>
          </a:bodyPr>
          <a:lstStyle/>
          <a:p>
            <a:pPr algn="ctr"/>
            <a:r>
              <a:rPr lang="en-US" sz="3200" dirty="0" smtClean="0">
                <a:solidFill>
                  <a:srgbClr val="777777"/>
                </a:solidFill>
              </a:rPr>
              <a:t>3</a:t>
            </a:r>
            <a:r>
              <a:rPr lang="en-US" sz="3200" baseline="30000" dirty="0" smtClean="0">
                <a:solidFill>
                  <a:srgbClr val="777777"/>
                </a:solidFill>
              </a:rPr>
              <a:t>rd </a:t>
            </a:r>
            <a:r>
              <a:rPr lang="en-US" sz="3200" dirty="0" smtClean="0">
                <a:solidFill>
                  <a:srgbClr val="777777"/>
                </a:solidFill>
              </a:rPr>
              <a:t>Annual WSMA Math Bowl</a:t>
            </a:r>
          </a:p>
          <a:p>
            <a:pPr algn="ctr"/>
            <a:r>
              <a:rPr lang="en-US" sz="3200" smtClean="0">
                <a:solidFill>
                  <a:srgbClr val="777777"/>
                </a:solidFill>
              </a:rPr>
              <a:t>March 2, </a:t>
            </a:r>
            <a:r>
              <a:rPr lang="en-US" sz="3200" dirty="0" smtClean="0">
                <a:solidFill>
                  <a:srgbClr val="777777"/>
                </a:solidFill>
              </a:rPr>
              <a:t>2013</a:t>
            </a:r>
            <a:endParaRPr lang="en-US" sz="3200" dirty="0">
              <a:solidFill>
                <a:srgbClr val="777777"/>
              </a:solidFill>
            </a:endParaRPr>
          </a:p>
        </p:txBody>
      </p:sp>
      <p:sp>
        <p:nvSpPr>
          <p:cNvPr id="7" name="Rectangle 6"/>
          <p:cNvSpPr/>
          <p:nvPr/>
        </p:nvSpPr>
        <p:spPr>
          <a:xfrm>
            <a:off x="190500" y="6210327"/>
            <a:ext cx="8763000" cy="461665"/>
          </a:xfrm>
          <a:prstGeom prst="rect">
            <a:avLst/>
          </a:prstGeom>
        </p:spPr>
        <p:txBody>
          <a:bodyPr wrap="square">
            <a:spAutoFit/>
          </a:bodyPr>
          <a:lstStyle/>
          <a:p>
            <a:pPr algn="ctr"/>
            <a:r>
              <a:rPr lang="en-US" sz="1200" dirty="0" smtClean="0">
                <a:solidFill>
                  <a:srgbClr val="777777"/>
                </a:solidFill>
              </a:rPr>
              <a:t>This test material is copyright © 2013 by the Washington Student Math Association and may not be distributed or reproduced other than for nonprofit educational purposes without the expressed written permission of WSMA. www.wastudentmath.org.</a:t>
            </a:r>
            <a:endParaRPr lang="en-US" sz="1200" dirty="0">
              <a:solidFill>
                <a:srgbClr val="777777"/>
              </a:solidFill>
            </a:endParaRPr>
          </a:p>
        </p:txBody>
      </p:sp>
    </p:spTree>
    <p:extLst>
      <p:ext uri="{BB962C8B-B14F-4D97-AF65-F5344CB8AC3E}">
        <p14:creationId xmlns:p14="http://schemas.microsoft.com/office/powerpoint/2010/main" val="903257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9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lgn="ctr">
              <a:buNone/>
            </a:pPr>
            <a:r>
              <a:rPr lang="en-US" dirty="0"/>
              <a:t>If </a:t>
            </a:r>
            <a:r>
              <a:rPr lang="en-US" i="1" dirty="0"/>
              <a:t>2x+4y= -6</a:t>
            </a:r>
            <a:r>
              <a:rPr lang="en-US" dirty="0"/>
              <a:t>, find the value of </a:t>
            </a:r>
            <a:r>
              <a:rPr lang="en-US" i="1" dirty="0"/>
              <a:t>x</a:t>
            </a:r>
            <a:r>
              <a:rPr lang="en-US" i="1" baseline="30000" dirty="0"/>
              <a:t>2</a:t>
            </a:r>
            <a:r>
              <a:rPr lang="en-US" i="1" dirty="0"/>
              <a:t>+3xy+2y</a:t>
            </a:r>
            <a:r>
              <a:rPr lang="en-US" i="1" baseline="30000" dirty="0"/>
              <a:t>2</a:t>
            </a:r>
            <a:r>
              <a:rPr lang="en-US" i="1" dirty="0"/>
              <a:t>+4x+5y+3</a:t>
            </a:r>
            <a:r>
              <a:rPr lang="en-US" dirty="0"/>
              <a:t>.</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10 </a:t>
            </a:r>
            <a:endParaRPr lang="en-US" dirty="0"/>
          </a:p>
        </p:txBody>
      </p:sp>
      <p:sp>
        <p:nvSpPr>
          <p:cNvPr id="6" name="Content Placeholder 2"/>
          <p:cNvSpPr>
            <a:spLocks noGrp="1"/>
          </p:cNvSpPr>
          <p:nvPr>
            <p:ph idx="1"/>
          </p:nvPr>
        </p:nvSpPr>
        <p:spPr>
          <a:xfrm>
            <a:off x="457200" y="2819400"/>
            <a:ext cx="8229600" cy="2971800"/>
          </a:xfrm>
        </p:spPr>
        <p:txBody>
          <a:bodyPr>
            <a:normAutofit fontScale="85000" lnSpcReduction="10000"/>
          </a:bodyPr>
          <a:lstStyle/>
          <a:p>
            <a:pPr marL="0" lvl="0" indent="0">
              <a:buNone/>
            </a:pPr>
            <a:r>
              <a:rPr lang="en-US" dirty="0"/>
              <a:t>There are 53 high school students taking at least one of Advanced Placement chemistry, calculus, or physics. 28 students take AP chemistry, 24 students take AP calculus, and 26 students take AP physics. 6 students take both AP chemistry and AP calculus, 9 students take AP calculus and AP physics, and 10 students take AP chemistry and AP physics. How many students take all three classes?</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11 </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lstStyle/>
              <a:p>
                <a:pPr marL="0" lvl="0" indent="0" latinLnBrk="1">
                  <a:buNone/>
                </a:pPr>
                <a:r>
                  <a:rPr lang="en-US" dirty="0"/>
                  <a:t>Find the determinant of the following matrix:</a:t>
                </a:r>
              </a:p>
              <a:p>
                <a:pPr marL="0" indent="0" algn="ctr" latinLnBrk="1">
                  <a:buNone/>
                </a:pPr>
                <a14:m>
                  <m:oMath xmlns:m="http://schemas.openxmlformats.org/officeDocument/2006/math">
                    <m:d>
                      <m:dPr>
                        <m:begChr m:val="["/>
                        <m:endChr m:val="]"/>
                        <m:ctrlPr>
                          <a:rPr lang="en-US" i="1">
                            <a:latin typeface="Cambria Math"/>
                          </a:rPr>
                        </m:ctrlPr>
                      </m:dPr>
                      <m:e>
                        <m:m>
                          <m:mPr>
                            <m:mcs>
                              <m:mc>
                                <m:mcPr>
                                  <m:count m:val="3"/>
                                  <m:mcJc m:val="center"/>
                                </m:mcPr>
                              </m:mc>
                            </m:mcs>
                            <m:ctrlPr>
                              <a:rPr lang="en-US" i="1">
                                <a:latin typeface="Cambria Math"/>
                              </a:rPr>
                            </m:ctrlPr>
                          </m:mPr>
                          <m:mr>
                            <m:e>
                              <m:r>
                                <a:rPr lang="en-US" i="1">
                                  <a:latin typeface="Cambria Math" panose="02040503050406030204" pitchFamily="18" charset="0"/>
                                </a:rPr>
                                <m:t>1</m:t>
                              </m:r>
                            </m:e>
                            <m:e>
                              <m:r>
                                <a:rPr lang="en-US" i="1">
                                  <a:latin typeface="Cambria Math" panose="02040503050406030204" pitchFamily="18" charset="0"/>
                                </a:rPr>
                                <m:t>2</m:t>
                              </m:r>
                            </m:e>
                            <m:e>
                              <m:r>
                                <a:rPr lang="en-US" i="1">
                                  <a:latin typeface="Cambria Math" panose="02040503050406030204" pitchFamily="18" charset="0"/>
                                </a:rPr>
                                <m:t>3</m:t>
                              </m:r>
                            </m:e>
                          </m:mr>
                          <m:mr>
                            <m:e>
                              <m:r>
                                <a:rPr lang="en-US" i="1">
                                  <a:latin typeface="Cambria Math" panose="02040503050406030204" pitchFamily="18" charset="0"/>
                                </a:rPr>
                                <m:t>4</m:t>
                              </m:r>
                            </m:e>
                            <m:e>
                              <m:r>
                                <a:rPr lang="en-US" i="1">
                                  <a:latin typeface="Cambria Math" panose="02040503050406030204" pitchFamily="18" charset="0"/>
                                </a:rPr>
                                <m:t>5</m:t>
                              </m:r>
                            </m:e>
                            <m:e>
                              <m:r>
                                <a:rPr lang="en-US" i="1">
                                  <a:latin typeface="Cambria Math" panose="02040503050406030204" pitchFamily="18" charset="0"/>
                                </a:rPr>
                                <m:t>6</m:t>
                              </m:r>
                            </m:e>
                          </m:mr>
                          <m:mr>
                            <m:e>
                              <m:r>
                                <a:rPr lang="en-US" i="1">
                                  <a:latin typeface="Cambria Math" panose="02040503050406030204" pitchFamily="18" charset="0"/>
                                </a:rPr>
                                <m:t>7</m:t>
                              </m:r>
                            </m:e>
                            <m:e>
                              <m:r>
                                <a:rPr lang="en-US" i="1">
                                  <a:latin typeface="Cambria Math" panose="02040503050406030204" pitchFamily="18" charset="0"/>
                                </a:rPr>
                                <m:t>8</m:t>
                              </m:r>
                            </m:e>
                            <m:e>
                              <m:r>
                                <a:rPr lang="en-US" i="1">
                                  <a:latin typeface="Cambria Math" panose="02040503050406030204" pitchFamily="18" charset="0"/>
                                </a:rPr>
                                <m:t>9</m:t>
                              </m:r>
                            </m:e>
                          </m:mr>
                        </m:m>
                      </m:e>
                    </m:d>
                  </m:oMath>
                </a14:m>
                <a:r>
                  <a:rPr lang="en-US" dirty="0"/>
                  <a:t>.</a:t>
                </a:r>
              </a:p>
              <a:p>
                <a:pPr lvl="0" latinLnBrk="1"/>
                <a:endParaRPr lang="en-US" dirty="0"/>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0">
                <a:blip r:embed="rId3"/>
                <a:stretch>
                  <a:fillRect l="-1852" t="-2669"/>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smtClean="0"/>
              <a:t>Problem 12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latinLnBrk="1">
              <a:buNone/>
            </a:pPr>
            <a:r>
              <a:rPr lang="en-US" i="1" dirty="0"/>
              <a:t>x</a:t>
            </a:r>
            <a:r>
              <a:rPr lang="en-US" dirty="0"/>
              <a:t> is a positive integer less than 400 that has a remainder of 1 when divided by 2, 3, 4, 5, and 6. If </a:t>
            </a:r>
            <a:r>
              <a:rPr lang="en-US" i="1" dirty="0"/>
              <a:t>x</a:t>
            </a:r>
            <a:r>
              <a:rPr lang="en-US" dirty="0"/>
              <a:t> is divisible by 7, find </a:t>
            </a:r>
            <a:r>
              <a:rPr lang="en-US" i="1" dirty="0"/>
              <a:t>x</a:t>
            </a:r>
            <a:r>
              <a:rPr lang="en-US" dirty="0"/>
              <a:t>.</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13 </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normAutofit fontScale="92500"/>
              </a:bodyPr>
              <a:lstStyle/>
              <a:p>
                <a:pPr marL="0" lvl="0" indent="0" algn="ctr" latinLnBrk="1">
                  <a:buNone/>
                </a:pPr>
                <a:r>
                  <a:rPr lang="en-US" dirty="0"/>
                  <a:t>Evaluate the following infinite series: </a:t>
                </a:r>
                <a:r>
                  <a:rPr lang="en-US" dirty="0" smtClean="0"/>
                  <a:t>                          </a:t>
                </a:r>
                <a14:m>
                  <m:oMath xmlns:m="http://schemas.openxmlformats.org/officeDocument/2006/math">
                    <m:r>
                      <a:rPr lang="en-US">
                        <a:latin typeface="Cambria Math" panose="02040503050406030204" pitchFamily="18" charset="0"/>
                      </a:rPr>
                      <m:t>4</m:t>
                    </m:r>
                    <m:r>
                      <a:rPr lang="en-US" i="1">
                        <a:latin typeface="Cambria Math" panose="02040503050406030204" pitchFamily="18" charset="0"/>
                      </a:rPr>
                      <m:t>−</m:t>
                    </m:r>
                    <m:f>
                      <m:fPr>
                        <m:ctrlPr>
                          <a:rPr lang="en-US" i="1">
                            <a:latin typeface="Cambria Math"/>
                          </a:rPr>
                        </m:ctrlPr>
                      </m:fPr>
                      <m:num>
                        <m:r>
                          <a:rPr lang="en-US" i="1">
                            <a:latin typeface="Cambria Math" panose="02040503050406030204" pitchFamily="18" charset="0"/>
                          </a:rPr>
                          <m:t>8</m:t>
                        </m:r>
                      </m:num>
                      <m:den>
                        <m:r>
                          <a:rPr lang="en-US" i="1">
                            <a:latin typeface="Cambria Math" panose="02040503050406030204" pitchFamily="18" charset="0"/>
                          </a:rPr>
                          <m:t>3</m:t>
                        </m:r>
                      </m:den>
                    </m:f>
                    <m:r>
                      <a:rPr lang="en-US" i="1">
                        <a:latin typeface="Cambria Math" panose="02040503050406030204" pitchFamily="18" charset="0"/>
                      </a:rPr>
                      <m:t>+</m:t>
                    </m:r>
                    <m:f>
                      <m:fPr>
                        <m:ctrlPr>
                          <a:rPr lang="en-US" i="1">
                            <a:latin typeface="Cambria Math"/>
                          </a:rPr>
                        </m:ctrlPr>
                      </m:fPr>
                      <m:num>
                        <m:r>
                          <a:rPr lang="en-US" i="1">
                            <a:latin typeface="Cambria Math" panose="02040503050406030204" pitchFamily="18" charset="0"/>
                          </a:rPr>
                          <m:t>16</m:t>
                        </m:r>
                      </m:num>
                      <m:den>
                        <m:r>
                          <a:rPr lang="en-US" i="1">
                            <a:latin typeface="Cambria Math" panose="02040503050406030204" pitchFamily="18" charset="0"/>
                          </a:rPr>
                          <m:t>9</m:t>
                        </m:r>
                      </m:den>
                    </m:f>
                    <m:r>
                      <a:rPr lang="en-US" i="1">
                        <a:latin typeface="Cambria Math" panose="02040503050406030204" pitchFamily="18" charset="0"/>
                      </a:rPr>
                      <m:t>−</m:t>
                    </m:r>
                    <m:f>
                      <m:fPr>
                        <m:ctrlPr>
                          <a:rPr lang="en-US" i="1">
                            <a:latin typeface="Cambria Math"/>
                          </a:rPr>
                        </m:ctrlPr>
                      </m:fPr>
                      <m:num>
                        <m:r>
                          <a:rPr lang="en-US" i="1">
                            <a:latin typeface="Cambria Math" panose="02040503050406030204" pitchFamily="18" charset="0"/>
                          </a:rPr>
                          <m:t>32</m:t>
                        </m:r>
                      </m:num>
                      <m:den>
                        <m:r>
                          <a:rPr lang="en-US" i="1">
                            <a:latin typeface="Cambria Math" panose="02040503050406030204" pitchFamily="18" charset="0"/>
                          </a:rPr>
                          <m:t>27</m:t>
                        </m:r>
                      </m:den>
                    </m:f>
                    <m:r>
                      <a:rPr lang="en-US" i="1">
                        <a:latin typeface="Cambria Math" panose="02040503050406030204" pitchFamily="18" charset="0"/>
                      </a:rPr>
                      <m:t>+…</m:t>
                    </m:r>
                  </m:oMath>
                </a14:m>
                <a:r>
                  <a:rPr lang="en-US" dirty="0"/>
                  <a:t>.</a:t>
                </a:r>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0">
                <a:blip r:embed="rId3"/>
                <a:stretch>
                  <a:fillRect t="-2464"/>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913093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14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latinLnBrk="1">
              <a:buNone/>
            </a:pPr>
            <a:r>
              <a:rPr lang="en-US" dirty="0"/>
              <a:t>Find the surface area of a hemisphere with </a:t>
            </a:r>
            <a:r>
              <a:rPr lang="en-US" dirty="0" smtClean="0"/>
              <a:t>         radius </a:t>
            </a:r>
            <a:r>
              <a:rPr lang="en-US" dirty="0"/>
              <a:t>50.</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913093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15</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How many arrangements of the letters in the word “MATHBOWL” are possible?</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913093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16</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lstStyle/>
              <a:p>
                <a:pPr marL="0" lvl="0" indent="0" latinLnBrk="1">
                  <a:buNone/>
                </a:pPr>
                <a:r>
                  <a:rPr lang="en-US" dirty="0"/>
                  <a:t>How many real values of </a:t>
                </a:r>
                <a:r>
                  <a:rPr lang="en-US" i="1" dirty="0"/>
                  <a:t>x</a:t>
                </a:r>
                <a:r>
                  <a:rPr lang="en-US" dirty="0"/>
                  <a:t> satisfy the equation </a:t>
                </a:r>
                <a14:m>
                  <m:oMath xmlns:m="http://schemas.openxmlformats.org/officeDocument/2006/math">
                    <m:rad>
                      <m:radPr>
                        <m:degHide m:val="on"/>
                        <m:ctrlPr>
                          <a:rPr lang="en-US" i="1">
                            <a:latin typeface="Cambria Math"/>
                          </a:rPr>
                        </m:ctrlPr>
                      </m:radPr>
                      <m:deg/>
                      <m:e>
                        <m:r>
                          <a:rPr lang="en-US" i="1">
                            <a:latin typeface="Cambria Math" panose="02040503050406030204" pitchFamily="18" charset="0"/>
                          </a:rPr>
                          <m:t>𝑥</m:t>
                        </m:r>
                        <m:r>
                          <a:rPr lang="en-US" i="1">
                            <a:latin typeface="Cambria Math" panose="02040503050406030204" pitchFamily="18" charset="0"/>
                          </a:rPr>
                          <m:t>+3</m:t>
                        </m:r>
                      </m:e>
                    </m:rad>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r>
                      <a:rPr lang="en-US" i="1">
                        <a:latin typeface="Cambria Math" panose="02040503050406030204" pitchFamily="18" charset="0"/>
                      </a:rPr>
                      <m:t>𝑘</m:t>
                    </m:r>
                  </m:oMath>
                </a14:m>
                <a:r>
                  <a:rPr lang="en-US" dirty="0"/>
                  <a:t> if </a:t>
                </a:r>
                <a14:m>
                  <m:oMath xmlns:m="http://schemas.openxmlformats.org/officeDocument/2006/math">
                    <m:r>
                      <a:rPr lang="en-US" i="1">
                        <a:latin typeface="Cambria Math" panose="02040503050406030204" pitchFamily="18" charset="0"/>
                      </a:rPr>
                      <m:t>𝑘</m:t>
                    </m:r>
                    <m:r>
                      <a:rPr lang="en-US" i="1">
                        <a:latin typeface="Cambria Math" panose="02040503050406030204" pitchFamily="18" charset="0"/>
                      </a:rPr>
                      <m:t>&lt;3</m:t>
                    </m:r>
                  </m:oMath>
                </a14:m>
                <a:r>
                  <a:rPr lang="en-US" dirty="0"/>
                  <a:t>?</a:t>
                </a:r>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0">
                <a:blip r:embed="rId3"/>
                <a:stretch>
                  <a:fillRect l="-1852" t="-2669"/>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91309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latinLnBrk="1">
              <a:buNone/>
            </a:pPr>
            <a:r>
              <a:rPr lang="en-US" dirty="0"/>
              <a:t>How many multiples of 2 but not 3 are there </a:t>
            </a:r>
            <a:r>
              <a:rPr lang="en-US" dirty="0" smtClean="0"/>
              <a:t>      from </a:t>
            </a:r>
            <a:r>
              <a:rPr lang="en-US" dirty="0"/>
              <a:t>1 to 1000 inclusive?</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986657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latinLnBrk="1">
              <a:buNone/>
            </a:pPr>
            <a:r>
              <a:rPr lang="en-US" dirty="0"/>
              <a:t>Find the units digit of 2</a:t>
            </a:r>
            <a:r>
              <a:rPr lang="en-US" baseline="30000" dirty="0"/>
              <a:t>81</a:t>
            </a:r>
            <a:r>
              <a:rPr lang="en-US" dirty="0"/>
              <a:t>.</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latinLnBrk="1">
              <a:buNone/>
            </a:pPr>
            <a:r>
              <a:rPr lang="en-US" dirty="0"/>
              <a:t>How many diagonals can be drawn in </a:t>
            </a:r>
            <a:r>
              <a:rPr lang="en-US" dirty="0" smtClean="0"/>
              <a:t>a                  dodecagon</a:t>
            </a:r>
            <a:r>
              <a:rPr lang="en-US" dirty="0"/>
              <a:t>?</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a:t>4</a:t>
            </a:r>
            <a:r>
              <a:rPr lang="en-US" dirty="0" smtClean="0"/>
              <a:t>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Find the fifth pentagonal number.</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5 </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lstStyle/>
              <a:p>
                <a:pPr marL="0" indent="0" latinLnBrk="1">
                  <a:buNone/>
                </a:pPr>
                <a:r>
                  <a:rPr lang="en-US" dirty="0"/>
                  <a:t>Convert </a:t>
                </a:r>
                <a14:m>
                  <m:oMath xmlns:m="http://schemas.openxmlformats.org/officeDocument/2006/math">
                    <m:rad>
                      <m:radPr>
                        <m:degHide m:val="on"/>
                        <m:ctrlPr>
                          <a:rPr lang="en-US" i="1">
                            <a:latin typeface="Cambria Math"/>
                          </a:rPr>
                        </m:ctrlPr>
                      </m:radPr>
                      <m:deg/>
                      <m:e>
                        <m:sSub>
                          <m:sSubPr>
                            <m:ctrlPr>
                              <a:rPr lang="en-US" i="1">
                                <a:latin typeface="Cambria Math"/>
                              </a:rPr>
                            </m:ctrlPr>
                          </m:sSubPr>
                          <m:e>
                            <m:r>
                              <a:rPr lang="en-US" i="1">
                                <a:latin typeface="Cambria Math" panose="02040503050406030204" pitchFamily="18" charset="0"/>
                              </a:rPr>
                              <m:t>524</m:t>
                            </m:r>
                          </m:e>
                          <m:sub>
                            <m:r>
                              <a:rPr lang="en-US" i="1">
                                <a:latin typeface="Cambria Math" panose="02040503050406030204" pitchFamily="18" charset="0"/>
                              </a:rPr>
                              <m:t>6</m:t>
                            </m:r>
                          </m:sub>
                        </m:sSub>
                      </m:e>
                    </m:rad>
                  </m:oMath>
                </a14:m>
                <a:r>
                  <a:rPr lang="en-US" dirty="0"/>
                  <a:t> into a base 3 number.</a:t>
                </a:r>
              </a:p>
              <a:p>
                <a:pPr marL="0" lvl="0" indent="0" latinLnBrk="1">
                  <a:buNone/>
                </a:pPr>
                <a:endParaRPr lang="en-US" dirty="0"/>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0">
                <a:blip r:embed="rId3"/>
                <a:stretch>
                  <a:fillRect l="-1852"/>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6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What is the probability of getting a sum of 5 when rolling three fair standard six-sided dice?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7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latinLnBrk="1">
              <a:buNone/>
            </a:pPr>
            <a:r>
              <a:rPr lang="en-US" dirty="0"/>
              <a:t>Compute the following sum: </a:t>
            </a:r>
            <a:endParaRPr lang="en-US" dirty="0" smtClean="0"/>
          </a:p>
          <a:p>
            <a:pPr marL="0" indent="0" latinLnBrk="1">
              <a:buNone/>
            </a:pPr>
            <a:r>
              <a:rPr lang="en-US" dirty="0" smtClean="0"/>
              <a:t>1</a:t>
            </a:r>
            <a:r>
              <a:rPr lang="en-US" dirty="0"/>
              <a:t>+ 4 + 7 + 10 + 13 + 16 + 19 + 22 + 25 + 28 + 31</a:t>
            </a:r>
            <a:r>
              <a:rPr lang="en-US" dirty="0" smtClean="0"/>
              <a:t>.</a:t>
            </a:r>
            <a:r>
              <a:rPr lang="en-US" dirty="0"/>
              <a:t>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8 </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lstStyle/>
              <a:p>
                <a:pPr marL="0" lvl="0" indent="0" latinLnBrk="1">
                  <a:buNone/>
                </a:pPr>
                <a:r>
                  <a:rPr lang="en-US" dirty="0" smtClean="0"/>
                  <a:t>If </a:t>
                </a:r>
                <a:r>
                  <a:rPr lang="en-US" i="1" dirty="0"/>
                  <a:t>x</a:t>
                </a:r>
                <a:r>
                  <a:rPr lang="en-US" dirty="0"/>
                  <a:t> is a real number, find the minimum value </a:t>
                </a:r>
                <a:r>
                  <a:rPr lang="en-US" dirty="0" smtClean="0"/>
                  <a:t>of   </a:t>
                </a:r>
                <a:r>
                  <a:rPr lang="en-US" dirty="0"/>
                  <a:t>the following function: </a:t>
                </a:r>
                <a14:m>
                  <m:oMath xmlns:m="http://schemas.openxmlformats.org/officeDocument/2006/math">
                    <m:r>
                      <a:rPr lang="en-US" i="1">
                        <a:latin typeface="Cambria Math" panose="02040503050406030204" pitchFamily="18" charset="0"/>
                      </a:rPr>
                      <m:t>𝑓</m:t>
                    </m:r>
                    <m:d>
                      <m:dPr>
                        <m:ctrlPr>
                          <a:rPr lang="en-US" i="1">
                            <a:latin typeface="Cambria Math"/>
                          </a:rPr>
                        </m:ctrlPr>
                      </m:dPr>
                      <m:e>
                        <m:r>
                          <a:rPr lang="en-US" i="1">
                            <a:latin typeface="Cambria Math" panose="02040503050406030204" pitchFamily="18" charset="0"/>
                          </a:rPr>
                          <m:t>𝑥</m:t>
                        </m:r>
                      </m:e>
                    </m:d>
                    <m:r>
                      <a:rPr lang="en-US" b="0" i="1" smtClean="0">
                        <a:latin typeface="Cambria Math" panose="02040503050406030204" pitchFamily="18" charset="0"/>
                      </a:rPr>
                      <m:t>=</m:t>
                    </m:r>
                    <m:r>
                      <m:rPr>
                        <m:nor/>
                      </m:rPr>
                      <a:rPr lang="en-US" i="1" dirty="0"/>
                      <m:t>x</m:t>
                    </m:r>
                    <m:r>
                      <m:rPr>
                        <m:nor/>
                      </m:rPr>
                      <a:rPr lang="en-US" i="1" baseline="30000" dirty="0"/>
                      <m:t>2</m:t>
                    </m:r>
                    <m:r>
                      <a:rPr lang="en-US" i="1">
                        <a:latin typeface="Cambria Math" panose="02040503050406030204" pitchFamily="18" charset="0"/>
                      </a:rPr>
                      <m:t>+6</m:t>
                    </m:r>
                    <m:r>
                      <a:rPr lang="en-US" i="1">
                        <a:latin typeface="Cambria Math" panose="02040503050406030204" pitchFamily="18" charset="0"/>
                      </a:rPr>
                      <m:t>𝑥</m:t>
                    </m:r>
                    <m:r>
                      <a:rPr lang="en-US" i="1">
                        <a:latin typeface="Cambria Math" panose="02040503050406030204" pitchFamily="18" charset="0"/>
                      </a:rPr>
                      <m:t>+9</m:t>
                    </m:r>
                  </m:oMath>
                </a14:m>
                <a:r>
                  <a:rPr lang="en-US" dirty="0"/>
                  <a:t>.</a:t>
                </a:r>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0">
                <a:blip r:embed="rId3"/>
                <a:stretch>
                  <a:fillRect l="-1852" t="-2669" r="-2074"/>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a:t>
            </a:r>
            <a:r>
              <a:rPr lang="en-US" sz="1200">
                <a:solidFill>
                  <a:srgbClr val="777777"/>
                </a:solidFill>
              </a:rPr>
              <a:t>© </a:t>
            </a:r>
            <a:r>
              <a:rPr lang="en-US" sz="120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78098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569</Words>
  <Application>Microsoft Office PowerPoint</Application>
  <PresentationFormat>On-screen Show (4:3)</PresentationFormat>
  <Paragraphs>55</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Problem 1 </vt:lpstr>
      <vt:lpstr>Problem 2 </vt:lpstr>
      <vt:lpstr>Problem 3 </vt:lpstr>
      <vt:lpstr>Problem 4 </vt:lpstr>
      <vt:lpstr>Problem 5 </vt:lpstr>
      <vt:lpstr>Problem 6 </vt:lpstr>
      <vt:lpstr>Problem 7 </vt:lpstr>
      <vt:lpstr>Problem 8 </vt:lpstr>
      <vt:lpstr>Problem 9 </vt:lpstr>
      <vt:lpstr>Problem 10 </vt:lpstr>
      <vt:lpstr>Problem 11 </vt:lpstr>
      <vt:lpstr>Problem 12 </vt:lpstr>
      <vt:lpstr>Problem 13 </vt:lpstr>
      <vt:lpstr>Problem 14 </vt:lpstr>
      <vt:lpstr>Problem 15</vt:lpstr>
      <vt:lpstr>Problem 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 Brallier</dc:creator>
  <cp:lastModifiedBy>김선주</cp:lastModifiedBy>
  <cp:revision>12</cp:revision>
  <dcterms:created xsi:type="dcterms:W3CDTF">2012-04-21T22:28:33Z</dcterms:created>
  <dcterms:modified xsi:type="dcterms:W3CDTF">2013-02-03T20:26:28Z</dcterms:modified>
</cp:coreProperties>
</file>