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varScale="1">
        <p:scale>
          <a:sx n="75" d="100"/>
          <a:sy n="75" d="100"/>
        </p:scale>
        <p:origin x="-122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061905-C844-4B20-A3BC-BA62B2930A4F}" type="datetimeFigureOut">
              <a:rPr lang="en-US" smtClean="0"/>
              <a:t>2/17/2013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1077A-7C2E-4ADD-94AC-5CBD1A47093A}" type="slidenum">
              <a:rPr lang="en-US" smtClean="0"/>
              <a:t>‹#›</a:t>
            </a:fld>
            <a:endParaRPr lang="en-US"/>
          </a:p>
        </p:txBody>
      </p:sp>
    </p:spTree>
    <p:extLst>
      <p:ext uri="{BB962C8B-B14F-4D97-AF65-F5344CB8AC3E}">
        <p14:creationId xmlns:p14="http://schemas.microsoft.com/office/powerpoint/2010/main" val="1405009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446D4-18F5-4079-9805-0E6E0C8E0225}" type="slidenum">
              <a:rPr lang="en-US" smtClean="0"/>
              <a:t>1</a:t>
            </a:fld>
            <a:endParaRPr lang="en-US"/>
          </a:p>
        </p:txBody>
      </p:sp>
    </p:spTree>
    <p:extLst>
      <p:ext uri="{BB962C8B-B14F-4D97-AF65-F5344CB8AC3E}">
        <p14:creationId xmlns:p14="http://schemas.microsoft.com/office/powerpoint/2010/main" val="664377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7DFCC-5C3B-4F49-84F8-EACBAFD33BB4}" type="datetimeFigureOut">
              <a:rPr lang="en-US" smtClean="0"/>
              <a:t>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4153805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7DFCC-5C3B-4F49-84F8-EACBAFD33BB4}" type="datetimeFigureOut">
              <a:rPr lang="en-US" smtClean="0"/>
              <a:t>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286313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7DFCC-5C3B-4F49-84F8-EACBAFD33BB4}" type="datetimeFigureOut">
              <a:rPr lang="en-US" smtClean="0"/>
              <a:t>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315195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7DFCC-5C3B-4F49-84F8-EACBAFD33BB4}" type="datetimeFigureOut">
              <a:rPr lang="en-US" smtClean="0"/>
              <a:t>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96865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7DFCC-5C3B-4F49-84F8-EACBAFD33BB4}" type="datetimeFigureOut">
              <a:rPr lang="en-US" smtClean="0"/>
              <a:t>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40359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7DFCC-5C3B-4F49-84F8-EACBAFD33BB4}" type="datetimeFigureOut">
              <a:rPr lang="en-US" smtClean="0"/>
              <a:t>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336126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7DFCC-5C3B-4F49-84F8-EACBAFD33BB4}" type="datetimeFigureOut">
              <a:rPr lang="en-US" smtClean="0"/>
              <a:t>2/17/2013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250241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7DFCC-5C3B-4F49-84F8-EACBAFD33BB4}" type="datetimeFigureOut">
              <a:rPr lang="en-US" smtClean="0"/>
              <a:t>2/17/2013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4183073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7DFCC-5C3B-4F49-84F8-EACBAFD33BB4}" type="datetimeFigureOut">
              <a:rPr lang="en-US" smtClean="0"/>
              <a:t>2/17/2013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131683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7DFCC-5C3B-4F49-84F8-EACBAFD33BB4}" type="datetimeFigureOut">
              <a:rPr lang="en-US" smtClean="0"/>
              <a:t>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116614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7DFCC-5C3B-4F49-84F8-EACBAFD33BB4}" type="datetimeFigureOut">
              <a:rPr lang="en-US" smtClean="0"/>
              <a:t>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2321EB-4009-4FFE-A43C-6654C2D4DF27}" type="slidenum">
              <a:rPr lang="en-US" smtClean="0"/>
              <a:t>‹#›</a:t>
            </a:fld>
            <a:endParaRPr lang="en-US"/>
          </a:p>
        </p:txBody>
      </p:sp>
    </p:spTree>
    <p:extLst>
      <p:ext uri="{BB962C8B-B14F-4D97-AF65-F5344CB8AC3E}">
        <p14:creationId xmlns:p14="http://schemas.microsoft.com/office/powerpoint/2010/main" val="2525614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7DFCC-5C3B-4F49-84F8-EACBAFD33BB4}" type="datetimeFigureOut">
              <a:rPr lang="en-US" smtClean="0"/>
              <a:t>2/17/2013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321EB-4009-4FFE-A43C-6654C2D4DF27}" type="slidenum">
              <a:rPr lang="en-US" smtClean="0"/>
              <a:t>‹#›</a:t>
            </a:fld>
            <a:endParaRPr lang="en-US"/>
          </a:p>
        </p:txBody>
      </p:sp>
    </p:spTree>
    <p:extLst>
      <p:ext uri="{BB962C8B-B14F-4D97-AF65-F5344CB8AC3E}">
        <p14:creationId xmlns:p14="http://schemas.microsoft.com/office/powerpoint/2010/main" val="3519519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1511" t="9712" r="10072" b="2878"/>
          <a:stretch/>
        </p:blipFill>
        <p:spPr bwMode="auto">
          <a:xfrm>
            <a:off x="2341504" y="262148"/>
            <a:ext cx="4364096" cy="3243052"/>
          </a:xfrm>
          <a:prstGeom prst="rect">
            <a:avLst/>
          </a:prstGeom>
          <a:ln>
            <a:noFill/>
          </a:ln>
          <a:extLst>
            <a:ext uri="{53640926-AAD7-44D8-BBD7-CCE9431645EC}">
              <a14:shadowObscured xmlns:a14="http://schemas.microsoft.com/office/drawing/2010/main"/>
            </a:ext>
          </a:extLst>
        </p:spPr>
      </p:pic>
      <p:sp>
        <p:nvSpPr>
          <p:cNvPr id="5" name="TextBox 4"/>
          <p:cNvSpPr txBox="1"/>
          <p:nvPr/>
        </p:nvSpPr>
        <p:spPr>
          <a:xfrm>
            <a:off x="838200" y="3505200"/>
            <a:ext cx="7543800" cy="1754326"/>
          </a:xfrm>
          <a:prstGeom prst="rect">
            <a:avLst/>
          </a:prstGeom>
          <a:noFill/>
        </p:spPr>
        <p:txBody>
          <a:bodyPr wrap="square" rtlCol="0">
            <a:spAutoFit/>
          </a:bodyPr>
          <a:lstStyle/>
          <a:p>
            <a:pPr algn="ctr"/>
            <a:r>
              <a:rPr lang="en-US" sz="5400" dirty="0" smtClean="0"/>
              <a:t>Elimination Tournament</a:t>
            </a:r>
          </a:p>
          <a:p>
            <a:pPr algn="ctr"/>
            <a:r>
              <a:rPr lang="en-US" sz="5400" dirty="0" smtClean="0"/>
              <a:t>Final Round</a:t>
            </a:r>
            <a:endParaRPr lang="en-US" sz="5400" dirty="0"/>
          </a:p>
        </p:txBody>
      </p:sp>
      <p:sp>
        <p:nvSpPr>
          <p:cNvPr id="6" name="Rectangle 5"/>
          <p:cNvSpPr/>
          <p:nvPr/>
        </p:nvSpPr>
        <p:spPr>
          <a:xfrm>
            <a:off x="2057400" y="5105400"/>
            <a:ext cx="5257800" cy="1077218"/>
          </a:xfrm>
          <a:prstGeom prst="rect">
            <a:avLst/>
          </a:prstGeom>
        </p:spPr>
        <p:txBody>
          <a:bodyPr wrap="square">
            <a:spAutoFit/>
          </a:bodyPr>
          <a:lstStyle/>
          <a:p>
            <a:pPr algn="ctr"/>
            <a:r>
              <a:rPr lang="en-US" sz="3200" dirty="0" smtClean="0">
                <a:solidFill>
                  <a:srgbClr val="777777"/>
                </a:solidFill>
              </a:rPr>
              <a:t>3</a:t>
            </a:r>
            <a:r>
              <a:rPr lang="en-US" sz="3200" baseline="30000" dirty="0" smtClean="0">
                <a:solidFill>
                  <a:srgbClr val="777777"/>
                </a:solidFill>
              </a:rPr>
              <a:t>nd </a:t>
            </a:r>
            <a:r>
              <a:rPr lang="en-US" sz="3200" dirty="0" smtClean="0">
                <a:solidFill>
                  <a:srgbClr val="777777"/>
                </a:solidFill>
              </a:rPr>
              <a:t>Annual WSMA Math Bowl</a:t>
            </a:r>
          </a:p>
          <a:p>
            <a:pPr algn="ctr"/>
            <a:r>
              <a:rPr lang="en-US" sz="3200" dirty="0" smtClean="0">
                <a:solidFill>
                  <a:srgbClr val="777777"/>
                </a:solidFill>
              </a:rPr>
              <a:t>March 2, 2013</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a:t>
            </a:r>
            <a:r>
              <a:rPr lang="en-US" sz="1200" smtClean="0">
                <a:solidFill>
                  <a:srgbClr val="777777"/>
                </a:solidFill>
              </a:rPr>
              <a:t>© 2013 </a:t>
            </a:r>
            <a:r>
              <a:rPr lang="en-US" sz="1200" dirty="0" smtClean="0">
                <a:solidFill>
                  <a:srgbClr val="777777"/>
                </a:solidFill>
              </a:rPr>
              <a:t>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val="2454555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9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The roots of the equation </a:t>
            </a:r>
            <a:r>
              <a:rPr lang="en-US" i="1" dirty="0"/>
              <a:t>x</a:t>
            </a:r>
            <a:r>
              <a:rPr lang="en-US" baseline="30000" dirty="0"/>
              <a:t>3</a:t>
            </a:r>
            <a:r>
              <a:rPr lang="en-US" dirty="0"/>
              <a:t> – 3</a:t>
            </a:r>
            <a:r>
              <a:rPr lang="en-US" i="1" dirty="0"/>
              <a:t>x</a:t>
            </a:r>
            <a:r>
              <a:rPr lang="en-US" baseline="30000" dirty="0"/>
              <a:t>2</a:t>
            </a:r>
            <a:r>
              <a:rPr lang="en-US" dirty="0"/>
              <a:t> – 6</a:t>
            </a:r>
            <a:r>
              <a:rPr lang="en-US" i="1" dirty="0"/>
              <a:t>x</a:t>
            </a:r>
            <a:r>
              <a:rPr lang="en-US" dirty="0"/>
              <a:t> + </a:t>
            </a:r>
            <a:r>
              <a:rPr lang="en-US" i="1" dirty="0"/>
              <a:t>k</a:t>
            </a:r>
            <a:r>
              <a:rPr lang="en-US" dirty="0"/>
              <a:t> = 0 form an arithmetic sequence. Find the value of </a:t>
            </a:r>
            <a:r>
              <a:rPr lang="en-US" i="1" dirty="0"/>
              <a:t>k</a:t>
            </a:r>
            <a:r>
              <a:rPr lang="en-US" dirty="0" smtClean="0"/>
              <a:t>.</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10  </a:t>
            </a:r>
            <a:endParaRPr lang="en-US" dirty="0"/>
          </a:p>
        </p:txBody>
      </p:sp>
      <p:sp>
        <p:nvSpPr>
          <p:cNvPr id="6" name="Content Placeholder 2"/>
          <p:cNvSpPr>
            <a:spLocks noGrp="1"/>
          </p:cNvSpPr>
          <p:nvPr>
            <p:ph idx="1"/>
          </p:nvPr>
        </p:nvSpPr>
        <p:spPr>
          <a:xfrm>
            <a:off x="298922" y="2286000"/>
            <a:ext cx="8387878" cy="3505200"/>
          </a:xfrm>
        </p:spPr>
        <p:txBody>
          <a:bodyPr>
            <a:normAutofit fontScale="85000" lnSpcReduction="20000"/>
          </a:bodyPr>
          <a:lstStyle/>
          <a:p>
            <a:pPr marL="0" lvl="0" indent="0">
              <a:buNone/>
            </a:pPr>
            <a:r>
              <a:rPr lang="en-US" sz="3500" dirty="0"/>
              <a:t>Steven and Andrew plan to meet at WSMA to attend the Math Bowl. Instead of determining a meeting time, Steven and Andrew each plan to arrive at some time between 12pm and 2pm, inclusive. After they arrive, Steven and Andrew will wait for 15 and 30 minutes respectively before leaving if the other does not show up. What is the probability that Steven and Andrew will meet and attend the Math Bowl together?</a:t>
            </a:r>
          </a:p>
          <a:p>
            <a:pPr marL="0" indent="0">
              <a:buNone/>
            </a:pP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11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lvl="0" indent="0">
                  <a:buNone/>
                </a:pPr>
                <a:r>
                  <a:rPr lang="en-US" dirty="0"/>
                  <a:t>The </a:t>
                </a:r>
                <a:r>
                  <a:rPr lang="en-US" i="1" dirty="0"/>
                  <a:t>n</a:t>
                </a:r>
                <a:r>
                  <a:rPr lang="en-US" baseline="30000" dirty="0"/>
                  <a:t>th</a:t>
                </a:r>
                <a:r>
                  <a:rPr lang="en-US" dirty="0"/>
                  <a:t> term of the Fibonacci sequence can be found using the equation</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𝐹</m:t>
                          </m:r>
                        </m:e>
                        <m:sub>
                          <m:r>
                            <m:rPr>
                              <m:sty m:val="p"/>
                            </m:rPr>
                            <a:rPr lang="en-US">
                              <a:latin typeface="Cambria Math"/>
                            </a:rPr>
                            <m:t>n</m:t>
                          </m:r>
                        </m:sub>
                      </m:sSub>
                      <m:r>
                        <a:rPr lang="en-US">
                          <a:latin typeface="Cambria Math"/>
                        </a:rPr>
                        <m:t>=</m:t>
                      </m:r>
                      <m:f>
                        <m:fPr>
                          <m:ctrlPr>
                            <a:rPr lang="en-US" i="1">
                              <a:latin typeface="Cambria Math"/>
                            </a:rPr>
                          </m:ctrlPr>
                        </m:fPr>
                        <m:num>
                          <m:r>
                            <a:rPr lang="en-US" i="1">
                              <a:latin typeface="Cambria Math"/>
                            </a:rPr>
                            <m:t>1</m:t>
                          </m:r>
                        </m:num>
                        <m:den>
                          <m:rad>
                            <m:radPr>
                              <m:degHide m:val="on"/>
                              <m:ctrlPr>
                                <a:rPr lang="en-US" i="1">
                                  <a:latin typeface="Cambria Math"/>
                                </a:rPr>
                              </m:ctrlPr>
                            </m:radPr>
                            <m:deg/>
                            <m:e>
                              <m:r>
                                <a:rPr lang="en-US" i="1">
                                  <a:latin typeface="Cambria Math"/>
                                </a:rPr>
                                <m:t>5</m:t>
                              </m:r>
                            </m:e>
                          </m:rad>
                        </m:den>
                      </m:f>
                      <m:sSup>
                        <m:sSupPr>
                          <m:ctrlPr>
                            <a:rPr lang="en-US" i="1">
                              <a:latin typeface="Cambria Math"/>
                            </a:rPr>
                          </m:ctrlPr>
                        </m:sSupPr>
                        <m:e>
                          <m:d>
                            <m:dPr>
                              <m:ctrlPr>
                                <a:rPr lang="en-US" i="1">
                                  <a:latin typeface="Cambria Math"/>
                                </a:rPr>
                              </m:ctrlPr>
                            </m:dPr>
                            <m:e>
                              <m:f>
                                <m:fPr>
                                  <m:ctrlPr>
                                    <a:rPr lang="en-US" i="1">
                                      <a:latin typeface="Cambria Math"/>
                                    </a:rPr>
                                  </m:ctrlPr>
                                </m:fPr>
                                <m:num>
                                  <m:r>
                                    <a:rPr lang="en-US" i="1">
                                      <a:latin typeface="Cambria Math"/>
                                    </a:rPr>
                                    <m:t>1+</m:t>
                                  </m:r>
                                  <m:rad>
                                    <m:radPr>
                                      <m:degHide m:val="on"/>
                                      <m:ctrlPr>
                                        <a:rPr lang="en-US" i="1">
                                          <a:latin typeface="Cambria Math"/>
                                        </a:rPr>
                                      </m:ctrlPr>
                                    </m:radPr>
                                    <m:deg/>
                                    <m:e>
                                      <m:r>
                                        <a:rPr lang="en-US" i="1">
                                          <a:latin typeface="Cambria Math"/>
                                        </a:rPr>
                                        <m:t>5</m:t>
                                      </m:r>
                                    </m:e>
                                  </m:rad>
                                </m:num>
                                <m:den>
                                  <m:r>
                                    <a:rPr lang="en-US" i="1">
                                      <a:latin typeface="Cambria Math"/>
                                    </a:rPr>
                                    <m:t>2</m:t>
                                  </m:r>
                                </m:den>
                              </m:f>
                            </m:e>
                          </m:d>
                        </m:e>
                        <m:sup>
                          <m:r>
                            <a:rPr lang="en-US" i="1">
                              <a:latin typeface="Cambria Math"/>
                            </a:rPr>
                            <m:t>𝑛</m:t>
                          </m:r>
                        </m:sup>
                      </m:sSup>
                      <m:r>
                        <a:rPr lang="en-US" i="1">
                          <a:latin typeface="Cambria Math"/>
                        </a:rPr>
                        <m:t>−</m:t>
                      </m:r>
                      <m:f>
                        <m:fPr>
                          <m:ctrlPr>
                            <a:rPr lang="en-US" i="1">
                              <a:latin typeface="Cambria Math"/>
                            </a:rPr>
                          </m:ctrlPr>
                        </m:fPr>
                        <m:num>
                          <m:r>
                            <a:rPr lang="en-US" i="1">
                              <a:latin typeface="Cambria Math"/>
                            </a:rPr>
                            <m:t>1</m:t>
                          </m:r>
                        </m:num>
                        <m:den>
                          <m:rad>
                            <m:radPr>
                              <m:degHide m:val="on"/>
                              <m:ctrlPr>
                                <a:rPr lang="en-US" i="1">
                                  <a:latin typeface="Cambria Math"/>
                                </a:rPr>
                              </m:ctrlPr>
                            </m:radPr>
                            <m:deg/>
                            <m:e>
                              <m:r>
                                <a:rPr lang="en-US" i="1">
                                  <a:latin typeface="Cambria Math"/>
                                </a:rPr>
                                <m:t>5</m:t>
                              </m:r>
                            </m:e>
                          </m:rad>
                        </m:den>
                      </m:f>
                      <m:sSup>
                        <m:sSupPr>
                          <m:ctrlPr>
                            <a:rPr lang="en-US" i="1">
                              <a:latin typeface="Cambria Math"/>
                            </a:rPr>
                          </m:ctrlPr>
                        </m:sSupPr>
                        <m:e>
                          <m:d>
                            <m:dPr>
                              <m:ctrlPr>
                                <a:rPr lang="en-US" i="1">
                                  <a:latin typeface="Cambria Math"/>
                                </a:rPr>
                              </m:ctrlPr>
                            </m:dPr>
                            <m:e>
                              <m:f>
                                <m:fPr>
                                  <m:ctrlPr>
                                    <a:rPr lang="en-US" i="1">
                                      <a:latin typeface="Cambria Math"/>
                                    </a:rPr>
                                  </m:ctrlPr>
                                </m:fPr>
                                <m:num>
                                  <m:r>
                                    <a:rPr lang="en-US" i="1">
                                      <a:latin typeface="Cambria Math"/>
                                    </a:rPr>
                                    <m:t>1−</m:t>
                                  </m:r>
                                  <m:rad>
                                    <m:radPr>
                                      <m:degHide m:val="on"/>
                                      <m:ctrlPr>
                                        <a:rPr lang="en-US" i="1">
                                          <a:latin typeface="Cambria Math"/>
                                        </a:rPr>
                                      </m:ctrlPr>
                                    </m:radPr>
                                    <m:deg/>
                                    <m:e>
                                      <m:r>
                                        <a:rPr lang="en-US" i="1">
                                          <a:latin typeface="Cambria Math"/>
                                        </a:rPr>
                                        <m:t>5</m:t>
                                      </m:r>
                                    </m:e>
                                  </m:rad>
                                </m:num>
                                <m:den>
                                  <m:r>
                                    <a:rPr lang="en-US" i="1">
                                      <a:latin typeface="Cambria Math"/>
                                    </a:rPr>
                                    <m:t>2</m:t>
                                  </m:r>
                                </m:den>
                              </m:f>
                            </m:e>
                          </m:d>
                        </m:e>
                        <m:sup>
                          <m:r>
                            <a:rPr lang="en-US" i="1">
                              <a:latin typeface="Cambria Math"/>
                            </a:rPr>
                            <m:t>𝑛</m:t>
                          </m:r>
                        </m:sup>
                      </m:sSup>
                      <m:r>
                        <a:rPr lang="en-US" i="1">
                          <a:latin typeface="Cambria Math"/>
                        </a:rPr>
                        <m:t>.</m:t>
                      </m:r>
                    </m:oMath>
                  </m:oMathPara>
                </a14:m>
                <a:endParaRPr lang="en-US" dirty="0"/>
              </a:p>
              <a:p>
                <a:pPr marL="0" indent="0">
                  <a:buNone/>
                </a:pPr>
                <a:r>
                  <a:rPr lang="en-US" dirty="0"/>
                  <a:t>Find the 15</a:t>
                </a:r>
                <a:r>
                  <a:rPr lang="en-US" baseline="30000" dirty="0"/>
                  <a:t>th</a:t>
                </a:r>
                <a:r>
                  <a:rPr lang="en-US" dirty="0"/>
                  <a:t> term of the Fibonacci sequence</a:t>
                </a:r>
                <a:r>
                  <a:rPr lang="en-US" dirty="0" smtClean="0"/>
                  <a:t>.</a:t>
                </a:r>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a:stretch>
                  <a:fillRect l="-1852" t="-2669" b="-3080"/>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12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Find the sum of all four-digit palindromes</a:t>
            </a:r>
            <a:r>
              <a:rPr lang="en-US" dirty="0" smtClean="0"/>
              <a:t>.</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13  </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lvl="0" indent="0">
              <a:buNone/>
            </a:pPr>
            <a:r>
              <a:rPr lang="en-US" dirty="0"/>
              <a:t>Two cups are placed on a table. Cup </a:t>
            </a:r>
            <a:r>
              <a:rPr lang="en-US" i="1" dirty="0"/>
              <a:t>A</a:t>
            </a:r>
            <a:r>
              <a:rPr lang="en-US" dirty="0"/>
              <a:t> contains 100g of saltwater with an </a:t>
            </a:r>
            <a:r>
              <a:rPr lang="en-US" i="1" dirty="0"/>
              <a:t>x</a:t>
            </a:r>
            <a:r>
              <a:rPr lang="en-US" dirty="0"/>
              <a:t>% concentration while cup </a:t>
            </a:r>
            <a:r>
              <a:rPr lang="en-US" i="1" dirty="0"/>
              <a:t>B</a:t>
            </a:r>
            <a:r>
              <a:rPr lang="en-US" dirty="0"/>
              <a:t> contains 200g of saltwater with 12.5% concentration. When the two solutions inside the two cups are mixed, the solution will have a concentration of 30%. Find the value of </a:t>
            </a:r>
            <a:r>
              <a:rPr lang="en-US" i="1" dirty="0"/>
              <a:t>x</a:t>
            </a:r>
            <a:r>
              <a:rPr lang="en-US" dirty="0" smtClean="0"/>
              <a:t>.</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14  </a:t>
            </a:r>
            <a:endParaRPr lang="en-US" dirty="0"/>
          </a:p>
        </p:txBody>
      </p:sp>
      <p:sp>
        <p:nvSpPr>
          <p:cNvPr id="6" name="Content Placeholder 2"/>
          <p:cNvSpPr>
            <a:spLocks noGrp="1"/>
          </p:cNvSpPr>
          <p:nvPr>
            <p:ph idx="1"/>
          </p:nvPr>
        </p:nvSpPr>
        <p:spPr>
          <a:xfrm>
            <a:off x="457200" y="2819400"/>
            <a:ext cx="8229600" cy="2971800"/>
          </a:xfrm>
        </p:spPr>
        <p:txBody>
          <a:bodyPr>
            <a:normAutofit fontScale="92500"/>
          </a:bodyPr>
          <a:lstStyle/>
          <a:p>
            <a:pPr marL="0" lvl="0" indent="0">
              <a:buNone/>
            </a:pPr>
            <a:r>
              <a:rPr lang="en-US" dirty="0"/>
              <a:t>A leaky container can be filled using one or two hoses. It takes 3 hours to fill the container with hose </a:t>
            </a:r>
            <a:r>
              <a:rPr lang="en-US" i="1" dirty="0"/>
              <a:t>A</a:t>
            </a:r>
            <a:r>
              <a:rPr lang="en-US" dirty="0"/>
              <a:t> and 6 hours to fill the container with hose </a:t>
            </a:r>
            <a:r>
              <a:rPr lang="en-US" i="1" dirty="0"/>
              <a:t>B</a:t>
            </a:r>
            <a:r>
              <a:rPr lang="en-US" dirty="0"/>
              <a:t>. However, a hole in the container will empty the full container in 4 hours. How many hours will it take to fill the container using both hoses </a:t>
            </a:r>
            <a:r>
              <a:rPr lang="en-US" i="1" dirty="0"/>
              <a:t>A</a:t>
            </a:r>
            <a:r>
              <a:rPr lang="en-US" dirty="0"/>
              <a:t> and </a:t>
            </a:r>
            <a:r>
              <a:rPr lang="en-US" i="1" dirty="0"/>
              <a:t>B</a:t>
            </a:r>
            <a:r>
              <a:rPr lang="en-US" dirty="0" smtClean="0"/>
              <a:t>?</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15  </a:t>
            </a:r>
            <a:endParaRPr lang="en-US" dirty="0"/>
          </a:p>
        </p:txBody>
      </p:sp>
      <p:sp>
        <p:nvSpPr>
          <p:cNvPr id="6" name="Content Placeholder 2"/>
          <p:cNvSpPr>
            <a:spLocks noGrp="1"/>
          </p:cNvSpPr>
          <p:nvPr>
            <p:ph idx="1"/>
          </p:nvPr>
        </p:nvSpPr>
        <p:spPr>
          <a:xfrm>
            <a:off x="457200" y="2819400"/>
            <a:ext cx="8229600" cy="2971800"/>
          </a:xfrm>
        </p:spPr>
        <p:txBody>
          <a:bodyPr/>
          <a:lstStyle/>
          <a:p>
            <a:pPr marL="0" lvl="0" indent="0">
              <a:buNone/>
            </a:pPr>
            <a:r>
              <a:rPr lang="en-US" dirty="0"/>
              <a:t>Compute the following infinite sum: 0.4 + 0.01 + 0.006 + 0.0006 + 0.00006 + 0.000006 </a:t>
            </a:r>
            <a:r>
              <a:rPr lang="en-US" dirty="0" smtClean="0"/>
              <a:t>+….</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16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lvl="0" indent="0">
                  <a:buNone/>
                </a:pPr>
                <a:r>
                  <a:rPr lang="en-US" dirty="0"/>
                  <a:t>For any integer </a:t>
                </a:r>
                <a:r>
                  <a:rPr lang="en-US" i="1" dirty="0"/>
                  <a:t>n</a:t>
                </a:r>
                <a:r>
                  <a:rPr lang="en-US" dirty="0"/>
                  <a:t>, let </a:t>
                </a:r>
                <a14:m>
                  <m:oMath xmlns:m="http://schemas.openxmlformats.org/officeDocument/2006/math">
                    <m:r>
                      <a:rPr lang="en-US" i="1">
                        <a:latin typeface="Cambria Math"/>
                      </a:rPr>
                      <m:t>𝑓</m:t>
                    </m:r>
                    <m:r>
                      <a:rPr lang="en-US" i="1">
                        <a:latin typeface="Cambria Math"/>
                      </a:rPr>
                      <m:t>(</m:t>
                    </m:r>
                    <m:r>
                      <a:rPr lang="en-US" i="1">
                        <a:latin typeface="Cambria Math"/>
                      </a:rPr>
                      <m:t>𝑛</m:t>
                    </m:r>
                    <m:r>
                      <a:rPr lang="en-US" i="1">
                        <a:latin typeface="Cambria Math"/>
                      </a:rPr>
                      <m:t>)=</m:t>
                    </m:r>
                    <m:r>
                      <a:rPr lang="en-US" i="1">
                        <a:latin typeface="Cambria Math"/>
                      </a:rPr>
                      <m:t>𝑛</m:t>
                    </m:r>
                    <m:r>
                      <a:rPr lang="en-US" i="1">
                        <a:latin typeface="Cambria Math"/>
                      </a:rPr>
                      <m:t> – 2</m:t>
                    </m:r>
                  </m:oMath>
                </a14:m>
                <a:r>
                  <a:rPr lang="en-US" dirty="0"/>
                  <a:t>, and let </a:t>
                </a:r>
                <a14:m>
                  <m:oMath xmlns:m="http://schemas.openxmlformats.org/officeDocument/2006/math">
                    <m:r>
                      <a:rPr lang="en-US" i="1">
                        <a:latin typeface="Cambria Math"/>
                      </a:rPr>
                      <m:t>𝑓</m:t>
                    </m:r>
                    <m:d>
                      <m:dPr>
                        <m:ctrlPr>
                          <a:rPr lang="en-US" i="1">
                            <a:latin typeface="Cambria Math"/>
                          </a:rPr>
                        </m:ctrlPr>
                      </m:dPr>
                      <m:e>
                        <m:r>
                          <a:rPr lang="en-US" i="1">
                            <a:latin typeface="Cambria Math"/>
                          </a:rPr>
                          <m:t>𝑥</m:t>
                        </m:r>
                      </m:e>
                    </m:d>
                    <m:r>
                      <a:rPr lang="ko-KR" altLang="en-US">
                        <a:latin typeface="Cambria Math"/>
                      </a:rPr>
                      <m:t>◈</m:t>
                    </m:r>
                    <m:r>
                      <a:rPr lang="en-US" i="1">
                        <a:latin typeface="Cambria Math"/>
                      </a:rPr>
                      <m:t>𝑓</m:t>
                    </m:r>
                    <m:r>
                      <a:rPr lang="en-US" i="1">
                        <a:latin typeface="Cambria Math"/>
                      </a:rPr>
                      <m:t>(</m:t>
                    </m:r>
                    <m:r>
                      <a:rPr lang="en-US" i="1">
                        <a:latin typeface="Cambria Math"/>
                      </a:rPr>
                      <m:t>𝑦</m:t>
                    </m:r>
                    <m:r>
                      <a:rPr lang="en-US" i="1">
                        <a:latin typeface="Cambria Math"/>
                      </a:rPr>
                      <m:t>)=</m:t>
                    </m:r>
                    <m:r>
                      <a:rPr lang="en-US" i="1">
                        <a:latin typeface="Cambria Math"/>
                      </a:rPr>
                      <m:t>𝑓</m:t>
                    </m:r>
                    <m:r>
                      <a:rPr lang="en-US" i="1">
                        <a:latin typeface="Cambria Math"/>
                      </a:rPr>
                      <m:t>(</m:t>
                    </m:r>
                    <m:r>
                      <a:rPr lang="en-US" i="1">
                        <a:latin typeface="Cambria Math"/>
                      </a:rPr>
                      <m:t>𝑥𝑦</m:t>
                    </m:r>
                    <m:r>
                      <a:rPr lang="en-US" i="1">
                        <a:latin typeface="Cambria Math"/>
                      </a:rPr>
                      <m:t>)</m:t>
                    </m:r>
                  </m:oMath>
                </a14:m>
                <a:r>
                  <a:rPr lang="en-US" dirty="0"/>
                  <a:t>. If </a:t>
                </a:r>
                <a:r>
                  <a:rPr lang="en-US" i="1" dirty="0"/>
                  <a:t>x</a:t>
                </a:r>
                <a:r>
                  <a:rPr lang="en-US" dirty="0"/>
                  <a:t> and </a:t>
                </a:r>
                <a:r>
                  <a:rPr lang="en-US" i="1" dirty="0"/>
                  <a:t>y</a:t>
                </a:r>
                <a:r>
                  <a:rPr lang="en-US" dirty="0"/>
                  <a:t> are integers, find the value of 1</a:t>
                </a:r>
                <a:r>
                  <a:rPr lang="ko-KR" altLang="en-US" dirty="0"/>
                  <a:t>◈</a:t>
                </a:r>
                <a:r>
                  <a:rPr lang="en-US" dirty="0"/>
                  <a:t>2.</a:t>
                </a:r>
              </a:p>
              <a:p>
                <a:pPr marL="0" indent="0">
                  <a:buNone/>
                </a:pPr>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a:stretch>
                  <a:fillRect l="-1852" t="-411" r="-667"/>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17  </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lvl="0" indent="0">
              <a:buNone/>
            </a:pPr>
            <a:r>
              <a:rPr lang="en-US" dirty="0"/>
              <a:t>A cylindrical muffin is 2 inches tall and 4 inches in diameter and costs $2.00. If its height decreases in half and the diameter increases by 1 inch, but its price remains the same, how much extra revenue is the greedy cafeteria making, assuming that a muffin costs the same the same amount to make per unit volume? Express your answer to the nearest cent.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18  </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lvl="0" indent="0">
              <a:buNone/>
            </a:pPr>
            <a:r>
              <a:rPr lang="en-US" dirty="0" err="1"/>
              <a:t>Arthi’s</a:t>
            </a:r>
            <a:r>
              <a:rPr lang="en-US" dirty="0"/>
              <a:t> dinner was a slice of BBQ chicken pizza and three garlic knots, and cost $4.75. Jin had a slice of Grandma’s pizza and five garlic knots for $3.50, and Sophia had a slice of Grandma’s pizza and two garlic knots for $2.75. How much do two slices of BBQ chicken pizza, one slice of Grandma’s pizza, and seven garlic knots cost?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438400"/>
            <a:ext cx="8229600" cy="2971800"/>
          </a:xfrm>
        </p:spPr>
        <p:txBody>
          <a:bodyPr/>
          <a:lstStyle/>
          <a:p>
            <a:pPr marL="0" indent="0">
              <a:buNone/>
            </a:pPr>
            <a:r>
              <a:rPr lang="en-US" dirty="0"/>
              <a:t>In triangle ABC, D is the midpoint of BC. A median line is drawn from vertex </a:t>
            </a:r>
            <a:r>
              <a:rPr lang="en-US" i="1" dirty="0"/>
              <a:t>A</a:t>
            </a:r>
            <a:r>
              <a:rPr lang="en-US" dirty="0"/>
              <a:t> in triangle </a:t>
            </a:r>
            <a:r>
              <a:rPr lang="en-US" i="1" dirty="0"/>
              <a:t>ABC</a:t>
            </a:r>
            <a:r>
              <a:rPr lang="en-US" dirty="0"/>
              <a:t>. If </a:t>
            </a:r>
            <a:r>
              <a:rPr lang="en-US" i="1" dirty="0"/>
              <a:t>AB</a:t>
            </a:r>
            <a:r>
              <a:rPr lang="en-US" dirty="0"/>
              <a:t> = 8, </a:t>
            </a:r>
            <a:r>
              <a:rPr lang="en-US" i="1" dirty="0"/>
              <a:t>AC</a:t>
            </a:r>
            <a:r>
              <a:rPr lang="en-US" dirty="0"/>
              <a:t> = 6, </a:t>
            </a:r>
            <a:r>
              <a:rPr lang="en-US" i="1" dirty="0"/>
              <a:t>BD</a:t>
            </a:r>
            <a:r>
              <a:rPr lang="en-US" dirty="0"/>
              <a:t> = 5, and </a:t>
            </a:r>
            <a:r>
              <a:rPr lang="en-US" i="1" dirty="0"/>
              <a:t>DC</a:t>
            </a:r>
            <a:r>
              <a:rPr lang="en-US" dirty="0"/>
              <a:t> = 5, find the value of </a:t>
            </a:r>
            <a:r>
              <a:rPr lang="en-US" i="1" dirty="0"/>
              <a:t>AD</a:t>
            </a:r>
            <a:r>
              <a:rPr lang="en-US" dirty="0"/>
              <a:t>.</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1974648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19  </a:t>
            </a:r>
            <a:endParaRPr lang="en-US" dirty="0"/>
          </a:p>
        </p:txBody>
      </p:sp>
      <p:sp>
        <p:nvSpPr>
          <p:cNvPr id="6" name="Content Placeholder 2"/>
          <p:cNvSpPr>
            <a:spLocks noGrp="1"/>
          </p:cNvSpPr>
          <p:nvPr>
            <p:ph idx="1"/>
          </p:nvPr>
        </p:nvSpPr>
        <p:spPr>
          <a:xfrm>
            <a:off x="298922" y="2514600"/>
            <a:ext cx="8387878" cy="3505200"/>
          </a:xfrm>
        </p:spPr>
        <p:txBody>
          <a:bodyPr>
            <a:normAutofit/>
          </a:bodyPr>
          <a:lstStyle/>
          <a:p>
            <a:pPr marL="0" lvl="0" indent="0">
              <a:buNone/>
            </a:pPr>
            <a:r>
              <a:rPr lang="en-US" dirty="0"/>
              <a:t>How many more ways are there to try three flavors out of 50 at Ralph’s Italian Ices than at Baskin Robbins, where there are (theoretically) 31 flavors?</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20  </a:t>
            </a:r>
            <a:endParaRPr lang="en-US" dirty="0"/>
          </a:p>
        </p:txBody>
      </p:sp>
      <p:sp>
        <p:nvSpPr>
          <p:cNvPr id="6" name="Content Placeholder 2"/>
          <p:cNvSpPr>
            <a:spLocks noGrp="1"/>
          </p:cNvSpPr>
          <p:nvPr>
            <p:ph idx="1"/>
          </p:nvPr>
        </p:nvSpPr>
        <p:spPr>
          <a:xfrm>
            <a:off x="298922" y="2209800"/>
            <a:ext cx="8464078" cy="3810000"/>
          </a:xfrm>
        </p:spPr>
        <p:txBody>
          <a:bodyPr>
            <a:normAutofit/>
          </a:bodyPr>
          <a:lstStyle/>
          <a:p>
            <a:pPr marL="0" lvl="0" indent="0">
              <a:buNone/>
            </a:pPr>
            <a:r>
              <a:rPr lang="en-US" dirty="0"/>
              <a:t>Steven is making honey milk tea. He first makes a 12 oz. cup of tea with no milk, then mixes 8 oz. of tea with 10 oz. of milk. How many times more honey would Hansen get if he added the honey in the 18 oz. cup than if he had added it in the 12 oz. cup? Assume honey takes up a negligible </a:t>
            </a:r>
            <a:r>
              <a:rPr lang="en-US" dirty="0" smtClean="0"/>
              <a:t>volume.</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21  </a:t>
            </a:r>
            <a:endParaRPr lang="en-US" dirty="0"/>
          </a:p>
        </p:txBody>
      </p:sp>
      <p:sp>
        <p:nvSpPr>
          <p:cNvPr id="6" name="Content Placeholder 2"/>
          <p:cNvSpPr>
            <a:spLocks noGrp="1"/>
          </p:cNvSpPr>
          <p:nvPr>
            <p:ph idx="1"/>
          </p:nvPr>
        </p:nvSpPr>
        <p:spPr>
          <a:xfrm>
            <a:off x="298922" y="2209800"/>
            <a:ext cx="8464078" cy="3810000"/>
          </a:xfrm>
        </p:spPr>
        <p:txBody>
          <a:bodyPr>
            <a:normAutofit/>
          </a:bodyPr>
          <a:lstStyle/>
          <a:p>
            <a:pPr marL="0" lvl="0" indent="0">
              <a:buNone/>
            </a:pPr>
            <a:r>
              <a:rPr lang="en-US" dirty="0"/>
              <a:t>Susan has a farm with turtles and penguins. If there are 90 legs and 28 heads, how many turtles are there? </a:t>
            </a:r>
            <a:endParaRPr lang="en-US" dirty="0" smtClean="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586498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22  </a:t>
            </a:r>
            <a:endParaRPr lang="en-US" dirty="0"/>
          </a:p>
        </p:txBody>
      </p:sp>
      <p:sp>
        <p:nvSpPr>
          <p:cNvPr id="6" name="Content Placeholder 2"/>
          <p:cNvSpPr>
            <a:spLocks noGrp="1"/>
          </p:cNvSpPr>
          <p:nvPr>
            <p:ph idx="1"/>
          </p:nvPr>
        </p:nvSpPr>
        <p:spPr>
          <a:xfrm>
            <a:off x="298922" y="2209800"/>
            <a:ext cx="8464078" cy="3810000"/>
          </a:xfrm>
        </p:spPr>
        <p:txBody>
          <a:bodyPr>
            <a:normAutofit/>
          </a:bodyPr>
          <a:lstStyle/>
          <a:p>
            <a:pPr marL="0" lvl="0" indent="0">
              <a:buNone/>
            </a:pPr>
            <a:r>
              <a:rPr lang="en-US" dirty="0" smtClean="0"/>
              <a:t>Rose </a:t>
            </a:r>
            <a:r>
              <a:rPr lang="en-US" dirty="0"/>
              <a:t>has 10 identical York candies that </a:t>
            </a:r>
            <a:r>
              <a:rPr lang="en-US" dirty="0" smtClean="0"/>
              <a:t>she </a:t>
            </a:r>
            <a:r>
              <a:rPr lang="en-US" dirty="0"/>
              <a:t>wants to give to share among </a:t>
            </a:r>
            <a:r>
              <a:rPr lang="en-US" dirty="0" smtClean="0"/>
              <a:t>her </a:t>
            </a:r>
            <a:r>
              <a:rPr lang="en-US" dirty="0"/>
              <a:t>4 friends. In how many ways </a:t>
            </a:r>
            <a:r>
              <a:rPr lang="en-US"/>
              <a:t>can </a:t>
            </a:r>
            <a:r>
              <a:rPr lang="en-US" smtClean="0"/>
              <a:t>she </a:t>
            </a:r>
            <a:r>
              <a:rPr lang="en-US" dirty="0"/>
              <a:t>do this such that each friend receives at least 1 candy?</a:t>
            </a:r>
            <a:endParaRPr lang="en-US" dirty="0" smtClean="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58649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2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indent="0">
                  <a:buNone/>
                </a:pPr>
                <a:r>
                  <a:rPr lang="en-US" dirty="0"/>
                  <a:t>Evaluate: </a:t>
                </a:r>
                <a:r>
                  <a:rPr lang="en-US" dirty="0" smtClean="0"/>
                  <a:t> </a:t>
                </a:r>
                <a14:m>
                  <m:oMath xmlns:m="http://schemas.openxmlformats.org/officeDocument/2006/math">
                    <m:r>
                      <a:rPr lang="en-US">
                        <a:latin typeface="Cambria Math"/>
                      </a:rPr>
                      <m:t>2+</m:t>
                    </m:r>
                    <m:rad>
                      <m:radPr>
                        <m:degHide m:val="on"/>
                        <m:ctrlPr>
                          <a:rPr lang="en-US" i="1">
                            <a:latin typeface="Cambria Math"/>
                          </a:rPr>
                        </m:ctrlPr>
                      </m:radPr>
                      <m:deg/>
                      <m:e>
                        <m:r>
                          <a:rPr lang="en-US" i="1">
                            <a:latin typeface="Cambria Math"/>
                          </a:rPr>
                          <m:t>2+</m:t>
                        </m:r>
                        <m:rad>
                          <m:radPr>
                            <m:degHide m:val="on"/>
                            <m:ctrlPr>
                              <a:rPr lang="en-US" i="1">
                                <a:latin typeface="Cambria Math"/>
                              </a:rPr>
                            </m:ctrlPr>
                          </m:radPr>
                          <m:deg/>
                          <m:e>
                            <m:r>
                              <a:rPr lang="en-US" i="1">
                                <a:latin typeface="Cambria Math"/>
                              </a:rPr>
                              <m:t>2+</m:t>
                            </m:r>
                            <m:rad>
                              <m:radPr>
                                <m:degHide m:val="on"/>
                                <m:ctrlPr>
                                  <a:rPr lang="en-US" i="1">
                                    <a:latin typeface="Cambria Math"/>
                                  </a:rPr>
                                </m:ctrlPr>
                              </m:radPr>
                              <m:deg/>
                              <m:e>
                                <m:r>
                                  <a:rPr lang="en-US" i="1">
                                    <a:latin typeface="Cambria Math"/>
                                  </a:rPr>
                                  <m:t>2+…</m:t>
                                </m:r>
                              </m:e>
                            </m:rad>
                          </m:e>
                        </m:rad>
                      </m:e>
                    </m:rad>
                  </m:oMath>
                </a14:m>
                <a:endParaRPr lang="en-US"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a:stretch>
                  <a:fillRect l="-1852"/>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normAutofit/>
          </a:bodyPr>
          <a:lstStyle/>
          <a:p>
            <a:pPr algn="l"/>
            <a:r>
              <a:rPr lang="en-US" dirty="0" smtClean="0"/>
              <a:t>Problem 3</a:t>
            </a:r>
            <a:endParaRPr lang="en-US" dirty="0">
              <a:solidFill>
                <a:srgbClr val="00B050"/>
              </a:solidFill>
            </a:endParaRPr>
          </a:p>
        </p:txBody>
      </p:sp>
      <p:sp>
        <p:nvSpPr>
          <p:cNvPr id="6" name="Content Placeholder 2"/>
          <p:cNvSpPr>
            <a:spLocks noGrp="1"/>
          </p:cNvSpPr>
          <p:nvPr>
            <p:ph idx="1"/>
          </p:nvPr>
        </p:nvSpPr>
        <p:spPr>
          <a:xfrm>
            <a:off x="298922" y="2215558"/>
            <a:ext cx="8445387" cy="4032842"/>
          </a:xfrm>
        </p:spPr>
        <p:txBody>
          <a:bodyPr>
            <a:noAutofit/>
          </a:bodyPr>
          <a:lstStyle/>
          <a:p>
            <a:pPr marL="0" lvl="0" indent="0">
              <a:buNone/>
            </a:pPr>
            <a:r>
              <a:rPr lang="en-US" sz="2800" dirty="0"/>
              <a:t>On an analog clock, what is the first time after 4 o’clock at which the minute hand and hour hand coincide? Round your answer to the nearest minute.</a:t>
            </a:r>
          </a:p>
          <a:p>
            <a:pPr marL="0" indent="0">
              <a:buNone/>
            </a:pPr>
            <a:endParaRPr lang="en-US" sz="2800"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  </a:t>
            </a:r>
            <a:endParaRPr lang="en-US" dirty="0"/>
          </a:p>
        </p:txBody>
      </p:sp>
      <p:sp>
        <p:nvSpPr>
          <p:cNvPr id="6" name="Content Placeholder 2"/>
          <p:cNvSpPr>
            <a:spLocks noGrp="1"/>
          </p:cNvSpPr>
          <p:nvPr>
            <p:ph idx="1"/>
          </p:nvPr>
        </p:nvSpPr>
        <p:spPr>
          <a:xfrm>
            <a:off x="457200" y="2819400"/>
            <a:ext cx="8229600" cy="2971800"/>
          </a:xfrm>
        </p:spPr>
        <p:txBody>
          <a:bodyPr>
            <a:normAutofit/>
          </a:bodyPr>
          <a:lstStyle/>
          <a:p>
            <a:pPr marL="0" indent="0">
              <a:buNone/>
            </a:pPr>
            <a:r>
              <a:rPr lang="en-US" sz="3600" dirty="0"/>
              <a:t>Find the area of a triangle with side lengths 7, 8, and 9.</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The four digit number </a:t>
            </a:r>
            <a:r>
              <a:rPr lang="en-US" i="1" dirty="0" err="1"/>
              <a:t>abba</a:t>
            </a:r>
            <a:r>
              <a:rPr lang="en-US" dirty="0"/>
              <a:t> is a multiple of 7. Find the maximum value of </a:t>
            </a:r>
            <a:r>
              <a:rPr lang="en-US" i="1" dirty="0"/>
              <a:t>a</a:t>
            </a:r>
            <a:r>
              <a:rPr lang="en-US" dirty="0"/>
              <a:t> + </a:t>
            </a:r>
            <a:r>
              <a:rPr lang="en-US" i="1" dirty="0"/>
              <a:t>b</a:t>
            </a:r>
            <a:r>
              <a:rPr lang="en-US" dirty="0"/>
              <a:t>.</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indent="0">
                  <a:buNone/>
                </a:pPr>
                <a:r>
                  <a:rPr lang="en-US" dirty="0"/>
                  <a:t>If  </a:t>
                </a:r>
                <a14:m>
                  <m:oMath xmlns:m="http://schemas.openxmlformats.org/officeDocument/2006/math">
                    <m:f>
                      <m:fPr>
                        <m:ctrlPr>
                          <a:rPr lang="en-US" i="1">
                            <a:latin typeface="Cambria Math"/>
                          </a:rPr>
                        </m:ctrlPr>
                      </m:fPr>
                      <m:num>
                        <m:r>
                          <a:rPr lang="en-US" i="1">
                            <a:latin typeface="Cambria Math"/>
                          </a:rPr>
                          <m:t>𝑎</m:t>
                        </m:r>
                        <m:r>
                          <a:rPr lang="en-US" i="1">
                            <a:latin typeface="Cambria Math"/>
                          </a:rPr>
                          <m:t> + </m:t>
                        </m:r>
                        <m:r>
                          <a:rPr lang="en-US" i="1">
                            <a:latin typeface="Cambria Math"/>
                          </a:rPr>
                          <m:t>𝑏</m:t>
                        </m:r>
                      </m:num>
                      <m:den>
                        <m:r>
                          <a:rPr lang="en-US" i="1">
                            <a:latin typeface="Cambria Math"/>
                          </a:rPr>
                          <m:t>2</m:t>
                        </m:r>
                      </m:den>
                    </m:f>
                    <m:r>
                      <a:rPr lang="en-US" i="1">
                        <a:latin typeface="Cambria Math"/>
                      </a:rPr>
                      <m:t>=</m:t>
                    </m:r>
                    <m:r>
                      <a:rPr lang="en-US">
                        <a:latin typeface="Cambria Math"/>
                      </a:rPr>
                      <m:t> </m:t>
                    </m:r>
                    <m:f>
                      <m:fPr>
                        <m:ctrlPr>
                          <a:rPr lang="en-US" i="1">
                            <a:latin typeface="Cambria Math"/>
                          </a:rPr>
                        </m:ctrlPr>
                      </m:fPr>
                      <m:num>
                        <m:r>
                          <a:rPr lang="en-US" i="1">
                            <a:latin typeface="Cambria Math"/>
                          </a:rPr>
                          <m:t>𝑏</m:t>
                        </m:r>
                        <m:r>
                          <a:rPr lang="en-US" i="1">
                            <a:latin typeface="Cambria Math"/>
                          </a:rPr>
                          <m:t> +</m:t>
                        </m:r>
                        <m:r>
                          <a:rPr lang="en-US" i="1">
                            <a:latin typeface="Cambria Math"/>
                          </a:rPr>
                          <m:t>𝑐</m:t>
                        </m:r>
                      </m:num>
                      <m:den>
                        <m:r>
                          <a:rPr lang="en-US" i="1">
                            <a:latin typeface="Cambria Math"/>
                          </a:rPr>
                          <m:t>4</m:t>
                        </m:r>
                      </m:den>
                    </m:f>
                    <m:r>
                      <a:rPr lang="en-US" i="1">
                        <a:latin typeface="Cambria Math"/>
                      </a:rPr>
                      <m:t>=</m:t>
                    </m:r>
                    <m:f>
                      <m:fPr>
                        <m:ctrlPr>
                          <a:rPr lang="en-US" i="1">
                            <a:latin typeface="Cambria Math"/>
                          </a:rPr>
                        </m:ctrlPr>
                      </m:fPr>
                      <m:num>
                        <m:r>
                          <a:rPr lang="en-US" i="1">
                            <a:latin typeface="Cambria Math"/>
                          </a:rPr>
                          <m:t>𝑐</m:t>
                        </m:r>
                        <m:r>
                          <a:rPr lang="en-US" i="1">
                            <a:latin typeface="Cambria Math"/>
                          </a:rPr>
                          <m:t> + </m:t>
                        </m:r>
                        <m:r>
                          <a:rPr lang="en-US" i="1">
                            <a:latin typeface="Cambria Math"/>
                          </a:rPr>
                          <m:t>𝑎</m:t>
                        </m:r>
                      </m:num>
                      <m:den>
                        <m:r>
                          <a:rPr lang="en-US" i="1">
                            <a:latin typeface="Cambria Math"/>
                          </a:rPr>
                          <m:t>5</m:t>
                        </m:r>
                      </m:den>
                    </m:f>
                  </m:oMath>
                </a14:m>
                <a:r>
                  <a:rPr lang="en-US" dirty="0"/>
                  <a:t>, find the ratio </a:t>
                </a:r>
                <a:r>
                  <a:rPr lang="en-US" i="1" dirty="0"/>
                  <a:t>a</a:t>
                </a:r>
                <a:r>
                  <a:rPr lang="en-US" dirty="0"/>
                  <a:t>:</a:t>
                </a:r>
                <a:r>
                  <a:rPr lang="en-US" i="1" dirty="0"/>
                  <a:t>b</a:t>
                </a:r>
                <a:r>
                  <a:rPr lang="en-US" dirty="0"/>
                  <a:t>:</a:t>
                </a:r>
                <a:r>
                  <a:rPr lang="en-US" i="1" dirty="0"/>
                  <a:t>c</a:t>
                </a:r>
                <a:r>
                  <a:rPr lang="en-US" dirty="0"/>
                  <a:t>.</a:t>
                </a:r>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a:stretch>
                  <a:fillRect l="-1852"/>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457200" y="2819400"/>
                <a:ext cx="8229600" cy="2971800"/>
              </a:xfrm>
            </p:spPr>
            <p:txBody>
              <a:bodyPr/>
              <a:lstStyle/>
              <a:p>
                <a:pPr marL="0" indent="0">
                  <a:buNone/>
                </a:pPr>
                <a:r>
                  <a:rPr lang="en-US" dirty="0"/>
                  <a:t>If 1.23</a:t>
                </a:r>
                <a:r>
                  <a:rPr lang="en-US" i="1" baseline="30000" dirty="0"/>
                  <a:t>x</a:t>
                </a:r>
                <a:r>
                  <a:rPr lang="en-US" dirty="0"/>
                  <a:t> = 100 and 0.00123</a:t>
                </a:r>
                <a:r>
                  <a:rPr lang="en-US" i="1" baseline="30000" dirty="0"/>
                  <a:t>y</a:t>
                </a:r>
                <a:r>
                  <a:rPr lang="en-US" dirty="0"/>
                  <a:t> = 100, find the value of  </a:t>
                </a:r>
                <a14:m>
                  <m:oMath xmlns:m="http://schemas.openxmlformats.org/officeDocument/2006/math">
                    <m:f>
                      <m:fPr>
                        <m:ctrlPr>
                          <a:rPr lang="en-US" i="1">
                            <a:latin typeface="Cambria Math"/>
                          </a:rPr>
                        </m:ctrlPr>
                      </m:fPr>
                      <m:num>
                        <m:r>
                          <a:rPr lang="en-US" i="1">
                            <a:latin typeface="Cambria Math"/>
                          </a:rPr>
                          <m:t>1</m:t>
                        </m:r>
                      </m:num>
                      <m:den>
                        <m:r>
                          <a:rPr lang="en-US" i="1">
                            <a:latin typeface="Cambria Math"/>
                          </a:rPr>
                          <m:t>𝑥</m:t>
                        </m:r>
                      </m:den>
                    </m:f>
                    <m:r>
                      <a:rPr lang="en-US" i="1">
                        <a:latin typeface="Cambria Math"/>
                      </a:rPr>
                      <m:t>−</m:t>
                    </m:r>
                    <m:f>
                      <m:fPr>
                        <m:ctrlPr>
                          <a:rPr lang="en-US" i="1">
                            <a:latin typeface="Cambria Math"/>
                          </a:rPr>
                        </m:ctrlPr>
                      </m:fPr>
                      <m:num>
                        <m:r>
                          <a:rPr lang="en-US" i="1">
                            <a:latin typeface="Cambria Math"/>
                          </a:rPr>
                          <m:t>1</m:t>
                        </m:r>
                      </m:num>
                      <m:den>
                        <m:r>
                          <a:rPr lang="en-US" i="1">
                            <a:latin typeface="Cambria Math"/>
                          </a:rPr>
                          <m:t>𝑦</m:t>
                        </m:r>
                      </m:den>
                    </m:f>
                  </m:oMath>
                </a14:m>
                <a:r>
                  <a:rPr lang="en-US" dirty="0"/>
                  <a:t>.</a:t>
                </a:r>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457200" y="2819400"/>
                <a:ext cx="8229600" cy="2971800"/>
              </a:xfrm>
              <a:blipFill rotWithShape="1">
                <a:blip r:embed="rId3"/>
                <a:stretch>
                  <a:fillRect l="-1852" t="-2669" r="-1185"/>
                </a:stretch>
              </a:blipFill>
            </p:spPr>
            <p:txBody>
              <a:bodyPr/>
              <a:lstStyle/>
              <a:p>
                <a:r>
                  <a:rPr lang="en-US">
                    <a:noFill/>
                  </a:rPr>
                  <a:t> </a:t>
                </a:r>
              </a:p>
            </p:txBody>
          </p:sp>
        </mc:Fallback>
      </mc:AlternateContent>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8  </a:t>
            </a:r>
            <a:endParaRPr lang="en-US" dirty="0"/>
          </a:p>
        </p:txBody>
      </p:sp>
      <p:sp>
        <p:nvSpPr>
          <p:cNvPr id="6" name="Content Placeholder 2"/>
          <p:cNvSpPr>
            <a:spLocks noGrp="1"/>
          </p:cNvSpPr>
          <p:nvPr>
            <p:ph idx="1"/>
          </p:nvPr>
        </p:nvSpPr>
        <p:spPr>
          <a:xfrm>
            <a:off x="298922" y="2438400"/>
            <a:ext cx="8387878" cy="3352800"/>
          </a:xfrm>
        </p:spPr>
        <p:txBody>
          <a:bodyPr>
            <a:normAutofit/>
          </a:bodyPr>
          <a:lstStyle/>
          <a:p>
            <a:pPr marL="0" lvl="0" indent="0">
              <a:buNone/>
            </a:pPr>
            <a:r>
              <a:rPr lang="en-US" dirty="0" smtClean="0"/>
              <a:t>Steven and Andrew are creating math problems for WSMA. Steven works for 2 days and rests the next day. Andrew works for 5 days and rests the next 2 days. If they start on the same day, after how many days will they have rested simultaneously for the 5</a:t>
            </a:r>
            <a:r>
              <a:rPr lang="en-US" baseline="30000" dirty="0" smtClean="0"/>
              <a:t>th</a:t>
            </a:r>
            <a:r>
              <a:rPr lang="en-US" dirty="0" smtClean="0"/>
              <a:t> time?</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2013 </a:t>
            </a:r>
            <a:r>
              <a:rPr lang="en-US" sz="1200" dirty="0">
                <a:solidFill>
                  <a:srgbClr val="777777"/>
                </a:solidFill>
              </a:rPr>
              <a:t>by the Washington Student Math Association</a:t>
            </a:r>
          </a:p>
        </p:txBody>
      </p:sp>
    </p:spTree>
    <p:extLst>
      <p:ext uri="{BB962C8B-B14F-4D97-AF65-F5344CB8AC3E}">
        <p14:creationId xmlns:p14="http://schemas.microsoft.com/office/powerpoint/2010/main" val="669623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1184</Words>
  <Application>Microsoft Office PowerPoint</Application>
  <PresentationFormat>On-screen Show (4:3)</PresentationFormat>
  <Paragraphs>74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Problem 1  </vt:lpstr>
      <vt:lpstr>Problem 2  </vt:lpstr>
      <vt:lpstr>Problem 3</vt:lpstr>
      <vt:lpstr>Problem 4  </vt:lpstr>
      <vt:lpstr>Problem 5  </vt:lpstr>
      <vt:lpstr>Problem 6  </vt:lpstr>
      <vt:lpstr>Problem 7  </vt:lpstr>
      <vt:lpstr>Problem 8  </vt:lpstr>
      <vt:lpstr>Problem 9  </vt:lpstr>
      <vt:lpstr>Problem 10  </vt:lpstr>
      <vt:lpstr>Problem 11  </vt:lpstr>
      <vt:lpstr>Problem 12  </vt:lpstr>
      <vt:lpstr>Problem 13  </vt:lpstr>
      <vt:lpstr>Problem 14  </vt:lpstr>
      <vt:lpstr>Problem 15  </vt:lpstr>
      <vt:lpstr>Problem 16  </vt:lpstr>
      <vt:lpstr>Problem 17  </vt:lpstr>
      <vt:lpstr>Problem 18  </vt:lpstr>
      <vt:lpstr>Problem 19  </vt:lpstr>
      <vt:lpstr>Problem 20  </vt:lpstr>
      <vt:lpstr>Problem 21  </vt:lpstr>
      <vt:lpstr>Problem 22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Arthi</dc:creator>
  <cp:lastModifiedBy>김선주</cp:lastModifiedBy>
  <cp:revision>14</cp:revision>
  <dcterms:created xsi:type="dcterms:W3CDTF">2013-01-21T00:20:06Z</dcterms:created>
  <dcterms:modified xsi:type="dcterms:W3CDTF">2013-02-17T08:20:28Z</dcterms:modified>
</cp:coreProperties>
</file>