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7" r:id="rId3"/>
    <p:sldId id="258" r:id="rId4"/>
    <p:sldId id="259" r:id="rId5"/>
    <p:sldId id="260" r:id="rId6"/>
    <p:sldId id="261" r:id="rId7"/>
    <p:sldId id="262" r:id="rId8"/>
    <p:sldId id="264" r:id="rId9"/>
    <p:sldId id="265" r:id="rId10"/>
    <p:sldId id="266" r:id="rId11"/>
    <p:sldId id="267" r:id="rId12"/>
    <p:sldId id="270" r:id="rId13"/>
    <p:sldId id="271" r:id="rId14"/>
    <p:sldId id="272" r:id="rId15"/>
    <p:sldId id="273" r:id="rId16"/>
    <p:sldId id="274" r:id="rId17"/>
    <p:sldId id="275" r:id="rId18"/>
    <p:sldId id="276"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277" r:id="rId32"/>
    <p:sldId id="278" r:id="rId33"/>
    <p:sldId id="279" r:id="rId34"/>
    <p:sldId id="280" r:id="rId35"/>
    <p:sldId id="268" r:id="rId36"/>
    <p:sldId id="26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6" d="100"/>
          <a:sy n="56" d="100"/>
        </p:scale>
        <p:origin x="-906" y="-37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93766C-9D0B-41C6-AE35-F5110856E365}"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FD821-259A-4362-A40C-F09EE6AE9795}" type="slidenum">
              <a:rPr lang="en-US" smtClean="0"/>
              <a:pPr/>
              <a:t>‹#›</a:t>
            </a:fld>
            <a:endParaRPr lang="en-US"/>
          </a:p>
        </p:txBody>
      </p:sp>
    </p:spTree>
    <p:extLst>
      <p:ext uri="{BB962C8B-B14F-4D97-AF65-F5344CB8AC3E}">
        <p14:creationId xmlns:p14="http://schemas.microsoft.com/office/powerpoint/2010/main" xmlns="" val="1249567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3766C-9D0B-41C6-AE35-F5110856E365}"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FD821-259A-4362-A40C-F09EE6AE9795}" type="slidenum">
              <a:rPr lang="en-US" smtClean="0"/>
              <a:pPr/>
              <a:t>‹#›</a:t>
            </a:fld>
            <a:endParaRPr lang="en-US"/>
          </a:p>
        </p:txBody>
      </p:sp>
    </p:spTree>
    <p:extLst>
      <p:ext uri="{BB962C8B-B14F-4D97-AF65-F5344CB8AC3E}">
        <p14:creationId xmlns:p14="http://schemas.microsoft.com/office/powerpoint/2010/main" xmlns="" val="165900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3766C-9D0B-41C6-AE35-F5110856E365}"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FD821-259A-4362-A40C-F09EE6AE9795}" type="slidenum">
              <a:rPr lang="en-US" smtClean="0"/>
              <a:pPr/>
              <a:t>‹#›</a:t>
            </a:fld>
            <a:endParaRPr lang="en-US"/>
          </a:p>
        </p:txBody>
      </p:sp>
    </p:spTree>
    <p:extLst>
      <p:ext uri="{BB962C8B-B14F-4D97-AF65-F5344CB8AC3E}">
        <p14:creationId xmlns:p14="http://schemas.microsoft.com/office/powerpoint/2010/main" xmlns="" val="1020492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3766C-9D0B-41C6-AE35-F5110856E365}"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FD821-259A-4362-A40C-F09EE6AE9795}" type="slidenum">
              <a:rPr lang="en-US" smtClean="0"/>
              <a:pPr/>
              <a:t>‹#›</a:t>
            </a:fld>
            <a:endParaRPr lang="en-US"/>
          </a:p>
        </p:txBody>
      </p:sp>
    </p:spTree>
    <p:extLst>
      <p:ext uri="{BB962C8B-B14F-4D97-AF65-F5344CB8AC3E}">
        <p14:creationId xmlns:p14="http://schemas.microsoft.com/office/powerpoint/2010/main" xmlns="" val="3547703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93766C-9D0B-41C6-AE35-F5110856E365}"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FD821-259A-4362-A40C-F09EE6AE9795}" type="slidenum">
              <a:rPr lang="en-US" smtClean="0"/>
              <a:pPr/>
              <a:t>‹#›</a:t>
            </a:fld>
            <a:endParaRPr lang="en-US"/>
          </a:p>
        </p:txBody>
      </p:sp>
    </p:spTree>
    <p:extLst>
      <p:ext uri="{BB962C8B-B14F-4D97-AF65-F5344CB8AC3E}">
        <p14:creationId xmlns:p14="http://schemas.microsoft.com/office/powerpoint/2010/main" xmlns="" val="2007784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93766C-9D0B-41C6-AE35-F5110856E365}" type="datetimeFigureOut">
              <a:rPr lang="en-US" smtClean="0"/>
              <a:pPr/>
              <a:t>4/28/2012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1FD821-259A-4362-A40C-F09EE6AE9795}" type="slidenum">
              <a:rPr lang="en-US" smtClean="0"/>
              <a:pPr/>
              <a:t>‹#›</a:t>
            </a:fld>
            <a:endParaRPr lang="en-US"/>
          </a:p>
        </p:txBody>
      </p:sp>
    </p:spTree>
    <p:extLst>
      <p:ext uri="{BB962C8B-B14F-4D97-AF65-F5344CB8AC3E}">
        <p14:creationId xmlns:p14="http://schemas.microsoft.com/office/powerpoint/2010/main" xmlns="" val="85738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93766C-9D0B-41C6-AE35-F5110856E365}" type="datetimeFigureOut">
              <a:rPr lang="en-US" smtClean="0"/>
              <a:pPr/>
              <a:t>4/28/2012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1FD821-259A-4362-A40C-F09EE6AE9795}" type="slidenum">
              <a:rPr lang="en-US" smtClean="0"/>
              <a:pPr/>
              <a:t>‹#›</a:t>
            </a:fld>
            <a:endParaRPr lang="en-US"/>
          </a:p>
        </p:txBody>
      </p:sp>
    </p:spTree>
    <p:extLst>
      <p:ext uri="{BB962C8B-B14F-4D97-AF65-F5344CB8AC3E}">
        <p14:creationId xmlns:p14="http://schemas.microsoft.com/office/powerpoint/2010/main" xmlns="" val="918012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93766C-9D0B-41C6-AE35-F5110856E365}" type="datetimeFigureOut">
              <a:rPr lang="en-US" smtClean="0"/>
              <a:pPr/>
              <a:t>4/28/2012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1FD821-259A-4362-A40C-F09EE6AE9795}" type="slidenum">
              <a:rPr lang="en-US" smtClean="0"/>
              <a:pPr/>
              <a:t>‹#›</a:t>
            </a:fld>
            <a:endParaRPr lang="en-US"/>
          </a:p>
        </p:txBody>
      </p:sp>
    </p:spTree>
    <p:extLst>
      <p:ext uri="{BB962C8B-B14F-4D97-AF65-F5344CB8AC3E}">
        <p14:creationId xmlns:p14="http://schemas.microsoft.com/office/powerpoint/2010/main" xmlns="" val="2192720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93766C-9D0B-41C6-AE35-F5110856E365}" type="datetimeFigureOut">
              <a:rPr lang="en-US" smtClean="0"/>
              <a:pPr/>
              <a:t>4/28/2012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1FD821-259A-4362-A40C-F09EE6AE9795}" type="slidenum">
              <a:rPr lang="en-US" smtClean="0"/>
              <a:pPr/>
              <a:t>‹#›</a:t>
            </a:fld>
            <a:endParaRPr lang="en-US"/>
          </a:p>
        </p:txBody>
      </p:sp>
    </p:spTree>
    <p:extLst>
      <p:ext uri="{BB962C8B-B14F-4D97-AF65-F5344CB8AC3E}">
        <p14:creationId xmlns:p14="http://schemas.microsoft.com/office/powerpoint/2010/main" xmlns="" val="71127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93766C-9D0B-41C6-AE35-F5110856E365}" type="datetimeFigureOut">
              <a:rPr lang="en-US" smtClean="0"/>
              <a:pPr/>
              <a:t>4/28/2012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1FD821-259A-4362-A40C-F09EE6AE9795}" type="slidenum">
              <a:rPr lang="en-US" smtClean="0"/>
              <a:pPr/>
              <a:t>‹#›</a:t>
            </a:fld>
            <a:endParaRPr lang="en-US"/>
          </a:p>
        </p:txBody>
      </p:sp>
    </p:spTree>
    <p:extLst>
      <p:ext uri="{BB962C8B-B14F-4D97-AF65-F5344CB8AC3E}">
        <p14:creationId xmlns:p14="http://schemas.microsoft.com/office/powerpoint/2010/main" xmlns="" val="1802006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93766C-9D0B-41C6-AE35-F5110856E365}" type="datetimeFigureOut">
              <a:rPr lang="en-US" smtClean="0"/>
              <a:pPr/>
              <a:t>4/28/2012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1FD821-259A-4362-A40C-F09EE6AE9795}" type="slidenum">
              <a:rPr lang="en-US" smtClean="0"/>
              <a:pPr/>
              <a:t>‹#›</a:t>
            </a:fld>
            <a:endParaRPr lang="en-US"/>
          </a:p>
        </p:txBody>
      </p:sp>
    </p:spTree>
    <p:extLst>
      <p:ext uri="{BB962C8B-B14F-4D97-AF65-F5344CB8AC3E}">
        <p14:creationId xmlns:p14="http://schemas.microsoft.com/office/powerpoint/2010/main" xmlns="" val="4045187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93766C-9D0B-41C6-AE35-F5110856E365}" type="datetimeFigureOut">
              <a:rPr lang="en-US" smtClean="0"/>
              <a:pPr/>
              <a:t>4/28/2012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1FD821-259A-4362-A40C-F09EE6AE9795}" type="slidenum">
              <a:rPr lang="en-US" smtClean="0"/>
              <a:pPr/>
              <a:t>‹#›</a:t>
            </a:fld>
            <a:endParaRPr lang="en-US"/>
          </a:p>
        </p:txBody>
      </p:sp>
    </p:spTree>
    <p:extLst>
      <p:ext uri="{BB962C8B-B14F-4D97-AF65-F5344CB8AC3E}">
        <p14:creationId xmlns:p14="http://schemas.microsoft.com/office/powerpoint/2010/main" xmlns="" val="3036702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341504" y="414548"/>
            <a:ext cx="4364096" cy="3243052"/>
          </a:xfrm>
          <a:prstGeom prst="rect">
            <a:avLst/>
          </a:prstGeom>
          <a:ln>
            <a:noFill/>
          </a:ln>
          <a:extLst>
            <a:ext uri="{53640926-AAD7-44D8-BBD7-CCE9431645EC}">
              <a14:shadowObscured xmlns:a14="http://schemas.microsoft.com/office/drawing/2010/main" xmlns=""/>
            </a:ext>
          </a:extLst>
        </p:spPr>
      </p:pic>
      <p:sp>
        <p:nvSpPr>
          <p:cNvPr id="5" name="TextBox 4"/>
          <p:cNvSpPr txBox="1"/>
          <p:nvPr/>
        </p:nvSpPr>
        <p:spPr>
          <a:xfrm>
            <a:off x="1638300" y="3810000"/>
            <a:ext cx="5981700" cy="923330"/>
          </a:xfrm>
          <a:prstGeom prst="rect">
            <a:avLst/>
          </a:prstGeom>
          <a:noFill/>
        </p:spPr>
        <p:txBody>
          <a:bodyPr wrap="square" rtlCol="0">
            <a:spAutoFit/>
          </a:bodyPr>
          <a:lstStyle/>
          <a:p>
            <a:pPr algn="ctr"/>
            <a:r>
              <a:rPr lang="en-US" sz="5400" dirty="0" smtClean="0"/>
              <a:t>Final Round</a:t>
            </a:r>
            <a:endParaRPr lang="en-US" sz="5400" dirty="0"/>
          </a:p>
        </p:txBody>
      </p:sp>
      <p:sp>
        <p:nvSpPr>
          <p:cNvPr id="6" name="Rectangle 5"/>
          <p:cNvSpPr/>
          <p:nvPr/>
        </p:nvSpPr>
        <p:spPr>
          <a:xfrm>
            <a:off x="2057400" y="4876800"/>
            <a:ext cx="5257800" cy="1077218"/>
          </a:xfrm>
          <a:prstGeom prst="rect">
            <a:avLst/>
          </a:prstGeom>
        </p:spPr>
        <p:txBody>
          <a:bodyPr wrap="square">
            <a:spAutoFit/>
          </a:bodyPr>
          <a:lstStyle/>
          <a:p>
            <a:pPr algn="ctr"/>
            <a:r>
              <a:rPr lang="en-US" sz="3200" dirty="0" smtClean="0">
                <a:solidFill>
                  <a:srgbClr val="777777"/>
                </a:solidFill>
              </a:rPr>
              <a:t>2</a:t>
            </a:r>
            <a:r>
              <a:rPr lang="en-US" sz="3200" baseline="30000" dirty="0" smtClean="0">
                <a:solidFill>
                  <a:srgbClr val="777777"/>
                </a:solidFill>
              </a:rPr>
              <a:t>nd </a:t>
            </a:r>
            <a:r>
              <a:rPr lang="en-US" sz="3200" dirty="0" smtClean="0">
                <a:solidFill>
                  <a:srgbClr val="777777"/>
                </a:solidFill>
              </a:rPr>
              <a:t>Annual WSMA Math Bowl</a:t>
            </a:r>
          </a:p>
          <a:p>
            <a:pPr algn="ctr"/>
            <a:r>
              <a:rPr lang="en-US" sz="3200" dirty="0" smtClean="0">
                <a:solidFill>
                  <a:srgbClr val="777777"/>
                </a:solidFill>
              </a:rPr>
              <a:t>April 28, 2012</a:t>
            </a:r>
            <a:endParaRPr lang="en-US" sz="3200" dirty="0">
              <a:solidFill>
                <a:srgbClr val="777777"/>
              </a:solidFill>
            </a:endParaRPr>
          </a:p>
        </p:txBody>
      </p:sp>
      <p:sp>
        <p:nvSpPr>
          <p:cNvPr id="7" name="Rectangle 6"/>
          <p:cNvSpPr/>
          <p:nvPr/>
        </p:nvSpPr>
        <p:spPr>
          <a:xfrm>
            <a:off x="190500" y="6210327"/>
            <a:ext cx="8763000" cy="461665"/>
          </a:xfrm>
          <a:prstGeom prst="rect">
            <a:avLst/>
          </a:prstGeom>
        </p:spPr>
        <p:txBody>
          <a:bodyPr wrap="square">
            <a:spAutoFit/>
          </a:bodyPr>
          <a:lstStyle/>
          <a:p>
            <a:pPr algn="ctr"/>
            <a:r>
              <a:rPr lang="en-US" sz="1200" dirty="0" smtClean="0">
                <a:solidFill>
                  <a:srgbClr val="777777"/>
                </a:solidFill>
              </a:rPr>
              <a:t>This test material is copyright © 2012 by the Washington Student Math Association and may not be distributed or reproduced other than for nonprofit educational purposes without the expressed written permission of WSMA. www.wastudentmath.org.</a:t>
            </a:r>
            <a:endParaRPr lang="en-US" sz="1200" dirty="0">
              <a:solidFill>
                <a:srgbClr val="777777"/>
              </a:solidFill>
            </a:endParaRPr>
          </a:p>
        </p:txBody>
      </p:sp>
    </p:spTree>
    <p:extLst>
      <p:ext uri="{BB962C8B-B14F-4D97-AF65-F5344CB8AC3E}">
        <p14:creationId xmlns:p14="http://schemas.microsoft.com/office/powerpoint/2010/main" xmlns="" val="2677229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9</a:t>
            </a:r>
            <a:endParaRPr lang="en-US" dirty="0"/>
          </a:p>
        </p:txBody>
      </p:sp>
      <p:sp>
        <p:nvSpPr>
          <p:cNvPr id="6" name="Content Placeholder 2"/>
          <p:cNvSpPr>
            <a:spLocks noGrp="1"/>
          </p:cNvSpPr>
          <p:nvPr>
            <p:ph idx="1"/>
          </p:nvPr>
        </p:nvSpPr>
        <p:spPr>
          <a:xfrm>
            <a:off x="457200" y="2819400"/>
            <a:ext cx="8229600" cy="2971800"/>
          </a:xfrm>
        </p:spPr>
        <p:txBody>
          <a:bodyPr>
            <a:normAutofit lnSpcReduction="10000"/>
          </a:bodyPr>
          <a:lstStyle/>
          <a:p>
            <a:pPr marL="0" indent="0">
              <a:buNone/>
            </a:pPr>
            <a:r>
              <a:rPr lang="en-US" dirty="0"/>
              <a:t>An unlimited amount of water is being extracted with machines that fill up a tank. This tank can be filled with 12 machines in 5 hours or 10 machines in 7 hours. What is the least number of machines required to fill up the entire tank in 2 hours?</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2057878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10</a:t>
            </a:r>
            <a:endParaRPr lang="en-US" dirty="0"/>
          </a:p>
        </p:txBody>
      </p:sp>
      <p:sp>
        <p:nvSpPr>
          <p:cNvPr id="6" name="Content Placeholder 2"/>
          <p:cNvSpPr>
            <a:spLocks noGrp="1"/>
          </p:cNvSpPr>
          <p:nvPr>
            <p:ph idx="1"/>
          </p:nvPr>
        </p:nvSpPr>
        <p:spPr>
          <a:xfrm>
            <a:off x="457200" y="2819400"/>
            <a:ext cx="8229600" cy="2971800"/>
          </a:xfrm>
        </p:spPr>
        <p:txBody>
          <a:bodyPr>
            <a:normAutofit fontScale="92500" lnSpcReduction="10000"/>
          </a:bodyPr>
          <a:lstStyle/>
          <a:p>
            <a:pPr marL="0" indent="0">
              <a:buNone/>
            </a:pPr>
            <a:r>
              <a:rPr lang="en-US" dirty="0"/>
              <a:t>Forrest opens a 6 inch-long and 9 inch-wide box of circular chocolates. He sees that there is a 2-by-3 array of </a:t>
            </a:r>
            <a:r>
              <a:rPr lang="en-US" dirty="0" smtClean="0"/>
              <a:t>large </a:t>
            </a:r>
            <a:r>
              <a:rPr lang="en-US" dirty="0"/>
              <a:t>circles all </a:t>
            </a:r>
            <a:r>
              <a:rPr lang="en-US" dirty="0" smtClean="0"/>
              <a:t>tangent to each other and the box, </a:t>
            </a:r>
            <a:r>
              <a:rPr lang="en-US" dirty="0"/>
              <a:t>in addition to two small circles in between the </a:t>
            </a:r>
            <a:r>
              <a:rPr lang="en-US" dirty="0" smtClean="0"/>
              <a:t>large </a:t>
            </a:r>
            <a:r>
              <a:rPr lang="en-US" dirty="0"/>
              <a:t>circles, </a:t>
            </a:r>
            <a:r>
              <a:rPr lang="en-US" dirty="0" smtClean="0"/>
              <a:t>tangent to the 4 surrounding large circles. </a:t>
            </a:r>
            <a:r>
              <a:rPr lang="en-US" dirty="0"/>
              <a:t>What is the area of the box not covered by the chocolate circles?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2873641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11 </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There is a regular hexagon with a circle inscribed and a circle circumscribed. What is the ratio of the area of the large circle to that of the small one?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372835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12 </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Rose is selecting 2 numbers from a jar that contains the numbers 1,2,3,4, and 5. What is the probability that the </a:t>
            </a:r>
            <a:r>
              <a:rPr lang="en-US" dirty="0" smtClean="0"/>
              <a:t>product </a:t>
            </a:r>
            <a:r>
              <a:rPr lang="en-US" dirty="0"/>
              <a:t>of the 2 numbers she </a:t>
            </a:r>
            <a:r>
              <a:rPr lang="en-US" dirty="0" smtClean="0"/>
              <a:t>draws </a:t>
            </a:r>
            <a:r>
              <a:rPr lang="en-US" dirty="0"/>
              <a:t>is a prime number?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966526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13</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How many two-digit numbers double or triple when the two digits interchange?</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966526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14 </a:t>
            </a:r>
            <a:endParaRPr lang="en-US" dirty="0"/>
          </a:p>
        </p:txBody>
      </p:sp>
      <p:sp>
        <p:nvSpPr>
          <p:cNvPr id="6" name="Content Placeholder 2"/>
          <p:cNvSpPr>
            <a:spLocks noGrp="1"/>
          </p:cNvSpPr>
          <p:nvPr>
            <p:ph idx="1"/>
          </p:nvPr>
        </p:nvSpPr>
        <p:spPr>
          <a:xfrm>
            <a:off x="457200" y="2819400"/>
            <a:ext cx="8229600" cy="2971800"/>
          </a:xfrm>
        </p:spPr>
        <p:txBody>
          <a:bodyPr>
            <a:normAutofit fontScale="92500" lnSpcReduction="10000"/>
          </a:bodyPr>
          <a:lstStyle/>
          <a:p>
            <a:pPr marL="0" indent="0">
              <a:buNone/>
            </a:pPr>
            <a:r>
              <a:rPr lang="en-US" dirty="0"/>
              <a:t>Austin woke up between 7 and 8 AM and noticed that the two hands of a clock coincided. When he arrived at WSMA, he noticed another coincidence of the two hands. In exact hours and minutes, how long did it take for him to arrive at WSMA after waking up? Express your answer in a common </a:t>
            </a:r>
            <a:r>
              <a:rPr lang="en-US" dirty="0" smtClean="0"/>
              <a:t>fraction. </a:t>
            </a: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966526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15</a:t>
            </a:r>
            <a:endParaRPr lang="en-US" dirty="0"/>
          </a:p>
        </p:txBody>
      </p:sp>
      <p:sp>
        <p:nvSpPr>
          <p:cNvPr id="7" name="Rectangle 6"/>
          <p:cNvSpPr/>
          <p:nvPr/>
        </p:nvSpPr>
        <p:spPr>
          <a:xfrm>
            <a:off x="2286000" y="63246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
        <p:nvSpPr>
          <p:cNvPr id="8" name="Content Placeholder 7"/>
          <p:cNvSpPr>
            <a:spLocks noGrp="1"/>
          </p:cNvSpPr>
          <p:nvPr>
            <p:ph idx="1"/>
          </p:nvPr>
        </p:nvSpPr>
        <p:spPr>
          <a:xfrm>
            <a:off x="457200" y="2133600"/>
            <a:ext cx="8229600" cy="1905000"/>
          </a:xfrm>
        </p:spPr>
        <p:txBody>
          <a:bodyPr/>
          <a:lstStyle/>
          <a:p>
            <a:r>
              <a:rPr lang="en-US" dirty="0" smtClean="0"/>
              <a:t>Find the greatest common divisor of a and b </a:t>
            </a:r>
            <a:r>
              <a:rPr lang="en-US" dirty="0" smtClean="0"/>
              <a:t>where                                           </a:t>
            </a:r>
            <a:r>
              <a:rPr lang="en-US" dirty="0" smtClean="0"/>
              <a:t>and a is the rational part </a:t>
            </a:r>
            <a:r>
              <a:rPr lang="en-US" dirty="0" smtClean="0"/>
              <a:t>of                </a:t>
            </a:r>
            <a:r>
              <a:rPr lang="en-US" dirty="0" smtClean="0"/>
              <a:t>.</a:t>
            </a:r>
            <a:endParaRPr lang="en-US" dirty="0"/>
          </a:p>
        </p:txBody>
      </p:sp>
      <p:sp>
        <p:nvSpPr>
          <p:cNvPr id="215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05"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057400" y="2667000"/>
            <a:ext cx="3685309" cy="533400"/>
          </a:xfrm>
          <a:prstGeom prst="rect">
            <a:avLst/>
          </a:prstGeom>
          <a:noFill/>
        </p:spPr>
      </p:pic>
      <p:sp>
        <p:nvSpPr>
          <p:cNvPr id="215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07"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505200" y="3124200"/>
            <a:ext cx="1828800" cy="496711"/>
          </a:xfrm>
          <a:prstGeom prst="rect">
            <a:avLst/>
          </a:prstGeom>
          <a:noFill/>
        </p:spPr>
      </p:pic>
    </p:spTree>
    <p:extLst>
      <p:ext uri="{BB962C8B-B14F-4D97-AF65-F5344CB8AC3E}">
        <p14:creationId xmlns:p14="http://schemas.microsoft.com/office/powerpoint/2010/main" xmlns="" val="196652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16</a:t>
            </a:r>
            <a:endParaRPr lang="en-US" dirty="0"/>
          </a:p>
        </p:txBody>
      </p:sp>
      <mc:AlternateContent xmlns:mc="http://schemas.openxmlformats.org/markup-compatibility/2006">
        <mc:Choice xmlns:a14="http://schemas.microsoft.com/office/drawing/2010/main" xmlns="" Requires="a14">
          <p:sp>
            <p:nvSpPr>
              <p:cNvPr id="6" name="Content Placeholder 2"/>
              <p:cNvSpPr>
                <a:spLocks noGrp="1"/>
              </p:cNvSpPr>
              <p:nvPr>
                <p:ph idx="1"/>
              </p:nvPr>
            </p:nvSpPr>
            <p:spPr>
              <a:xfrm>
                <a:off x="457200" y="2819400"/>
                <a:ext cx="8229600" cy="2971800"/>
              </a:xfrm>
            </p:spPr>
            <p:txBody>
              <a:bodyPr>
                <a:normAutofit/>
              </a:bodyPr>
              <a:lstStyle/>
              <a:p>
                <a:pPr marL="0" indent="0">
                  <a:buNone/>
                </a:pPr>
                <a:r>
                  <a:rPr lang="en-US" dirty="0" smtClean="0"/>
                  <a:t>Of the first </a:t>
                </a:r>
                <a14:m>
                  <m:oMath xmlns:m="http://schemas.openxmlformats.org/officeDocument/2006/math">
                    <m:sSup>
                      <m:sSupPr>
                        <m:ctrlPr>
                          <a:rPr lang="en-US" i="1" smtClean="0">
                            <a:latin typeface="Cambria Math"/>
                          </a:rPr>
                        </m:ctrlPr>
                      </m:sSupPr>
                      <m:e>
                        <m:r>
                          <a:rPr lang="en-US" b="0" i="1" smtClean="0">
                            <a:latin typeface="Cambria Math"/>
                          </a:rPr>
                          <m:t>10</m:t>
                        </m:r>
                      </m:e>
                      <m:sup>
                        <m:r>
                          <a:rPr lang="en-US" b="0" i="1" smtClean="0">
                            <a:latin typeface="Cambria Math"/>
                          </a:rPr>
                          <m:t>900</m:t>
                        </m:r>
                      </m:sup>
                    </m:sSup>
                  </m:oMath>
                </a14:m>
                <a:r>
                  <a:rPr lang="en-US" dirty="0"/>
                  <a:t>integers, what portion is divisible by 6 but not 15? </a:t>
                </a:r>
              </a:p>
            </p:txBody>
          </p:sp>
        </mc:Choice>
        <mc:Fallback>
          <p:sp>
            <p:nvSpPr>
              <p:cNvPr id="6" name="Content Placeholder 2"/>
              <p:cNvSpPr>
                <a:spLocks noGrp="1" noRot="1" noChangeAspect="1" noMove="1" noResize="1" noEditPoints="1" noAdjustHandles="1" noChangeArrowheads="1" noChangeShapeType="1" noTextEdit="1"/>
              </p:cNvSpPr>
              <p:nvPr>
                <p:ph idx="1"/>
              </p:nvPr>
            </p:nvSpPr>
            <p:spPr>
              <a:xfrm>
                <a:off x="457200" y="2819400"/>
                <a:ext cx="8229600" cy="2971800"/>
              </a:xfrm>
              <a:blipFill rotWithShape="1">
                <a:blip r:embed="rId3" cstate="print"/>
                <a:stretch>
                  <a:fillRect l="-1852" t="-2464"/>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966526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17</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WSMA members Steven, Sophia, Andrew, </a:t>
            </a:r>
            <a:r>
              <a:rPr lang="en-US" dirty="0" err="1"/>
              <a:t>Ashwin</a:t>
            </a:r>
            <a:r>
              <a:rPr lang="en-US" dirty="0"/>
              <a:t>, </a:t>
            </a:r>
            <a:r>
              <a:rPr lang="en-US" dirty="0" err="1"/>
              <a:t>Foris</a:t>
            </a:r>
            <a:r>
              <a:rPr lang="en-US" dirty="0"/>
              <a:t>, and Arthi are sitting at a round table with 6 chairs. What is the probability that </a:t>
            </a:r>
            <a:r>
              <a:rPr lang="en-US" dirty="0" err="1"/>
              <a:t>Ashwin</a:t>
            </a:r>
            <a:r>
              <a:rPr lang="en-US" dirty="0"/>
              <a:t> and Sophia will sit together?</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966526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18 </a:t>
            </a:r>
            <a:endParaRPr lang="en-US" dirty="0"/>
          </a:p>
        </p:txBody>
      </p:sp>
      <mc:AlternateContent xmlns:mc="http://schemas.openxmlformats.org/markup-compatibility/2006">
        <mc:Choice xmlns:a14="http://schemas.microsoft.com/office/drawing/2010/main" xmlns="" Requires="a14">
          <p:sp>
            <p:nvSpPr>
              <p:cNvPr id="6" name="Content Placeholder 2"/>
              <p:cNvSpPr>
                <a:spLocks noGrp="1"/>
              </p:cNvSpPr>
              <p:nvPr>
                <p:ph idx="1"/>
              </p:nvPr>
            </p:nvSpPr>
            <p:spPr>
              <a:xfrm>
                <a:off x="457200" y="2819400"/>
                <a:ext cx="8229600" cy="2971800"/>
              </a:xfrm>
            </p:spPr>
            <p:txBody>
              <a:bodyPr/>
              <a:lstStyle/>
              <a:p>
                <a:pPr marL="0" lvl="0" indent="0">
                  <a:buNone/>
                </a:pPr>
                <a:r>
                  <a:rPr lang="en-US" dirty="0"/>
                  <a:t>What transcendental is the following equal to:</a:t>
                </a:r>
              </a:p>
              <a:p>
                <a:pPr marL="0" indent="0">
                  <a:buNone/>
                </a:pPr>
                <a14:m>
                  <m:oMathPara xmlns:m="http://schemas.openxmlformats.org/officeDocument/2006/math">
                    <m:oMathParaPr>
                      <m:jc m:val="centerGroup"/>
                    </m:oMathParaPr>
                    <m:oMath xmlns:m="http://schemas.openxmlformats.org/officeDocument/2006/math">
                      <m:rad>
                        <m:radPr>
                          <m:degHide m:val="on"/>
                          <m:ctrlPr>
                            <a:rPr lang="en-US" i="1">
                              <a:latin typeface="Cambria Math"/>
                            </a:rPr>
                          </m:ctrlPr>
                        </m:radPr>
                        <m:deg/>
                        <m:e>
                          <m:r>
                            <a:rPr lang="en-US" i="1">
                              <a:latin typeface="Cambria Math"/>
                            </a:rPr>
                            <m:t>1+</m:t>
                          </m:r>
                          <m:rad>
                            <m:radPr>
                              <m:degHide m:val="on"/>
                              <m:ctrlPr>
                                <a:rPr lang="en-US" i="1">
                                  <a:latin typeface="Cambria Math"/>
                                </a:rPr>
                              </m:ctrlPr>
                            </m:radPr>
                            <m:deg/>
                            <m:e>
                              <m:r>
                                <a:rPr lang="en-US" i="1">
                                  <a:latin typeface="Cambria Math"/>
                                </a:rPr>
                                <m:t>1+</m:t>
                              </m:r>
                              <m:rad>
                                <m:radPr>
                                  <m:degHide m:val="on"/>
                                  <m:ctrlPr>
                                    <a:rPr lang="en-US" i="1">
                                      <a:latin typeface="Cambria Math"/>
                                    </a:rPr>
                                  </m:ctrlPr>
                                </m:radPr>
                                <m:deg/>
                                <m:e>
                                  <m:r>
                                    <a:rPr lang="en-US" i="1">
                                      <a:latin typeface="Cambria Math"/>
                                    </a:rPr>
                                    <m:t>1+</m:t>
                                  </m:r>
                                  <m:rad>
                                    <m:radPr>
                                      <m:degHide m:val="on"/>
                                      <m:ctrlPr>
                                        <a:rPr lang="en-US" i="1">
                                          <a:latin typeface="Cambria Math"/>
                                        </a:rPr>
                                      </m:ctrlPr>
                                    </m:radPr>
                                    <m:deg/>
                                    <m:e>
                                      <m:r>
                                        <a:rPr lang="en-US" i="1">
                                          <a:latin typeface="Cambria Math"/>
                                        </a:rPr>
                                        <m:t>1+…</m:t>
                                      </m:r>
                                    </m:e>
                                  </m:rad>
                                </m:e>
                              </m:rad>
                            </m:e>
                          </m:rad>
                        </m:e>
                      </m:rad>
                    </m:oMath>
                  </m:oMathPara>
                </a14:m>
                <a:endParaRPr lang="en-US" dirty="0"/>
              </a:p>
              <a:p>
                <a:pPr marL="0" indent="0">
                  <a:buNone/>
                </a:pPr>
                <a:endParaRPr lang="en-US" dirty="0"/>
              </a:p>
            </p:txBody>
          </p:sp>
        </mc:Choice>
        <mc:Fallback>
          <p:sp>
            <p:nvSpPr>
              <p:cNvPr id="6" name="Content Placeholder 2"/>
              <p:cNvSpPr>
                <a:spLocks noGrp="1" noRot="1" noChangeAspect="1" noMove="1" noResize="1" noEditPoints="1" noAdjustHandles="1" noChangeArrowheads="1" noChangeShapeType="1" noTextEdit="1"/>
              </p:cNvSpPr>
              <p:nvPr>
                <p:ph idx="1"/>
              </p:nvPr>
            </p:nvSpPr>
            <p:spPr>
              <a:xfrm>
                <a:off x="457200" y="2819400"/>
                <a:ext cx="8229600" cy="2971800"/>
              </a:xfrm>
              <a:blipFill rotWithShape="1">
                <a:blip r:embed="rId3" cstate="print"/>
                <a:stretch>
                  <a:fillRect l="-1852" t="-2669"/>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2848844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667169" y="617303"/>
            <a:ext cx="5562600" cy="1143000"/>
          </a:xfrm>
        </p:spPr>
        <p:txBody>
          <a:bodyPr/>
          <a:lstStyle/>
          <a:p>
            <a:pPr algn="l"/>
            <a:r>
              <a:rPr lang="en-US" dirty="0" smtClean="0"/>
              <a:t>Problem 1 </a:t>
            </a:r>
            <a:endParaRPr lang="en-US" dirty="0"/>
          </a:p>
        </p:txBody>
      </p:sp>
      <p:sp>
        <p:nvSpPr>
          <p:cNvPr id="6" name="Content Placeholder 2"/>
          <p:cNvSpPr>
            <a:spLocks noGrp="1"/>
          </p:cNvSpPr>
          <p:nvPr>
            <p:ph idx="1"/>
          </p:nvPr>
        </p:nvSpPr>
        <p:spPr>
          <a:xfrm>
            <a:off x="457200" y="3395133"/>
            <a:ext cx="8229600" cy="2971800"/>
          </a:xfrm>
        </p:spPr>
        <p:txBody>
          <a:bodyPr>
            <a:normAutofit fontScale="85000" lnSpcReduction="10000"/>
          </a:bodyPr>
          <a:lstStyle/>
          <a:p>
            <a:pPr marL="0" indent="0">
              <a:buNone/>
            </a:pPr>
            <a:r>
              <a:rPr lang="en-US" dirty="0"/>
              <a:t>In a game similar to tic-tac-toe, one point is given for each set of three dots in consecutive horizontal, vertical, or diagonal squares of a 4-by-4 board.  If 10 dots are each placed on separate squares of the board, what is the minimum possible number of points on the board?  In the example board </a:t>
            </a:r>
            <a:r>
              <a:rPr lang="en-US" dirty="0" smtClean="0"/>
              <a:t>above </a:t>
            </a:r>
            <a:r>
              <a:rPr lang="en-US" dirty="0"/>
              <a:t>there are 5 points, each marked by distinct red lines.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cxnSp>
        <p:nvCxnSpPr>
          <p:cNvPr id="8" name="Straight Connector 7"/>
          <p:cNvCxnSpPr>
            <a:cxnSpLocks/>
          </p:cNvCxnSpPr>
          <p:nvPr/>
        </p:nvCxnSpPr>
        <p:spPr>
          <a:xfrm>
            <a:off x="6134100" y="7823200"/>
            <a:ext cx="1603375" cy="13970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cxnSpLocks/>
          </p:cNvCxnSpPr>
          <p:nvPr/>
        </p:nvCxnSpPr>
        <p:spPr>
          <a:xfrm flipH="1">
            <a:off x="6069013" y="7866063"/>
            <a:ext cx="1631950" cy="134143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Flowchart: Connector 9"/>
          <p:cNvSpPr>
            <a:spLocks/>
          </p:cNvSpPr>
          <p:nvPr/>
        </p:nvSpPr>
        <p:spPr>
          <a:xfrm>
            <a:off x="6099175" y="7866063"/>
            <a:ext cx="312738" cy="3143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Flowchart: Connector 10"/>
          <p:cNvSpPr>
            <a:spLocks/>
          </p:cNvSpPr>
          <p:nvPr/>
        </p:nvSpPr>
        <p:spPr>
          <a:xfrm>
            <a:off x="7339013" y="7867650"/>
            <a:ext cx="314325" cy="3143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Flowchart: Connector 11"/>
          <p:cNvSpPr>
            <a:spLocks/>
          </p:cNvSpPr>
          <p:nvPr/>
        </p:nvSpPr>
        <p:spPr>
          <a:xfrm>
            <a:off x="7945438" y="7897813"/>
            <a:ext cx="314325" cy="3143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13" name="Straight Connector 12"/>
          <p:cNvCxnSpPr>
            <a:cxnSpLocks/>
          </p:cNvCxnSpPr>
          <p:nvPr/>
        </p:nvCxnSpPr>
        <p:spPr>
          <a:xfrm>
            <a:off x="6657975" y="8389938"/>
            <a:ext cx="1603375" cy="13970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cxnSpLocks/>
          </p:cNvCxnSpPr>
          <p:nvPr/>
        </p:nvCxnSpPr>
        <p:spPr>
          <a:xfrm>
            <a:off x="6894513" y="8321675"/>
            <a:ext cx="0" cy="145891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Flowchart: Connector 14"/>
          <p:cNvSpPr>
            <a:spLocks/>
          </p:cNvSpPr>
          <p:nvPr/>
        </p:nvSpPr>
        <p:spPr>
          <a:xfrm>
            <a:off x="6726238" y="8370888"/>
            <a:ext cx="314325" cy="3143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16" name="Straight Connector 15"/>
          <p:cNvCxnSpPr>
            <a:cxnSpLocks/>
          </p:cNvCxnSpPr>
          <p:nvPr/>
        </p:nvCxnSpPr>
        <p:spPr>
          <a:xfrm>
            <a:off x="6070600" y="9077325"/>
            <a:ext cx="163036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Flowchart: Connector 16"/>
          <p:cNvSpPr>
            <a:spLocks/>
          </p:cNvSpPr>
          <p:nvPr/>
        </p:nvSpPr>
        <p:spPr>
          <a:xfrm>
            <a:off x="6164263" y="8912225"/>
            <a:ext cx="314325" cy="3127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 name="Flowchart: Connector 17"/>
          <p:cNvSpPr>
            <a:spLocks/>
          </p:cNvSpPr>
          <p:nvPr/>
        </p:nvSpPr>
        <p:spPr>
          <a:xfrm>
            <a:off x="6748463" y="8907463"/>
            <a:ext cx="312737" cy="3143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9" name="Flowchart: Connector 18"/>
          <p:cNvSpPr>
            <a:spLocks/>
          </p:cNvSpPr>
          <p:nvPr/>
        </p:nvSpPr>
        <p:spPr>
          <a:xfrm>
            <a:off x="7343775" y="8913813"/>
            <a:ext cx="312738" cy="3143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Flowchart: Connector 19"/>
          <p:cNvSpPr>
            <a:spLocks/>
          </p:cNvSpPr>
          <p:nvPr/>
        </p:nvSpPr>
        <p:spPr>
          <a:xfrm>
            <a:off x="6138863" y="9466263"/>
            <a:ext cx="312737" cy="3143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Flowchart: Connector 20"/>
          <p:cNvSpPr>
            <a:spLocks/>
          </p:cNvSpPr>
          <p:nvPr/>
        </p:nvSpPr>
        <p:spPr>
          <a:xfrm>
            <a:off x="6764338" y="9469438"/>
            <a:ext cx="314325" cy="3143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Flowchart: Connector 21"/>
          <p:cNvSpPr>
            <a:spLocks/>
          </p:cNvSpPr>
          <p:nvPr/>
        </p:nvSpPr>
        <p:spPr>
          <a:xfrm>
            <a:off x="7977188" y="9424988"/>
            <a:ext cx="312737" cy="3143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aphicFrame>
        <p:nvGraphicFramePr>
          <p:cNvPr id="3" name="Table 2"/>
          <p:cNvGraphicFramePr>
            <a:graphicFrameLocks noGrp="1"/>
          </p:cNvGraphicFramePr>
          <p:nvPr>
            <p:extLst>
              <p:ext uri="{D42A27DB-BD31-4B8C-83A1-F6EECF244321}">
                <p14:modId xmlns:p14="http://schemas.microsoft.com/office/powerpoint/2010/main" xmlns="" val="71130615"/>
              </p:ext>
            </p:extLst>
          </p:nvPr>
        </p:nvGraphicFramePr>
        <p:xfrm>
          <a:off x="5343077" y="533400"/>
          <a:ext cx="3214100" cy="2674334"/>
        </p:xfrm>
        <a:graphic>
          <a:graphicData uri="http://schemas.openxmlformats.org/drawingml/2006/table">
            <a:tbl>
              <a:tblPr firstRow="1" firstCol="1" bandRow="1">
                <a:tableStyleId>{2D5ABB26-0587-4C30-8999-92F81FD0307C}</a:tableStyleId>
              </a:tblPr>
              <a:tblGrid>
                <a:gridCol w="803525"/>
                <a:gridCol w="803525"/>
                <a:gridCol w="803525"/>
                <a:gridCol w="803525"/>
              </a:tblGrid>
              <a:tr h="666338">
                <a:tc>
                  <a:txBody>
                    <a:bodyPr/>
                    <a:lstStyle/>
                    <a:p>
                      <a:pPr marL="0" marR="0" algn="ctr">
                        <a:lnSpc>
                          <a:spcPct val="115000"/>
                        </a:lnSpc>
                        <a:spcBef>
                          <a:spcPts val="0"/>
                        </a:spcBef>
                        <a:spcAft>
                          <a:spcPts val="1800"/>
                        </a:spcAft>
                        <a:tabLst>
                          <a:tab pos="228600" algn="l"/>
                          <a:tab pos="1371600" algn="l"/>
                          <a:tab pos="2514600" algn="l"/>
                          <a:tab pos="3657600" algn="l"/>
                          <a:tab pos="4800600" algn="l"/>
                        </a:tabLst>
                      </a:pPr>
                      <a:endParaRPr lang="en-US" sz="1500" dirty="0">
                        <a:effectLst/>
                        <a:latin typeface="Cambria"/>
                        <a:ea typeface="Times New Roman"/>
                        <a:cs typeface="Times New Roman"/>
                      </a:endParaRPr>
                    </a:p>
                  </a:txBody>
                  <a:tcPr marL="88192" marR="881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1800"/>
                        </a:spcAft>
                        <a:tabLst>
                          <a:tab pos="228600" algn="l"/>
                          <a:tab pos="1371600" algn="l"/>
                          <a:tab pos="2514600" algn="l"/>
                          <a:tab pos="3657600" algn="l"/>
                          <a:tab pos="4800600" algn="l"/>
                        </a:tabLst>
                      </a:pPr>
                      <a:r>
                        <a:rPr lang="en-US" sz="1500">
                          <a:effectLst/>
                        </a:rPr>
                        <a:t> </a:t>
                      </a:r>
                      <a:endParaRPr lang="en-US" sz="1400">
                        <a:effectLst/>
                        <a:latin typeface="Calibri"/>
                        <a:ea typeface="Calibri"/>
                        <a:cs typeface="Times New Roman"/>
                      </a:endParaRPr>
                    </a:p>
                  </a:txBody>
                  <a:tcPr marL="88192" marR="881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a:effectLst/>
                        <a:latin typeface="Calibri"/>
                        <a:ea typeface="Times New Roman"/>
                        <a:cs typeface="Times New Roman"/>
                      </a:endParaRPr>
                    </a:p>
                  </a:txBody>
                  <a:tcPr marL="88192" marR="881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a:effectLst/>
                        <a:latin typeface="Calibri"/>
                        <a:ea typeface="Times New Roman"/>
                        <a:cs typeface="Times New Roman"/>
                      </a:endParaRPr>
                    </a:p>
                  </a:txBody>
                  <a:tcPr marL="88192" marR="881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66338">
                <a:tc>
                  <a:txBody>
                    <a:bodyPr/>
                    <a:lstStyle/>
                    <a:p>
                      <a:pPr marL="0" marR="0">
                        <a:lnSpc>
                          <a:spcPct val="115000"/>
                        </a:lnSpc>
                        <a:spcBef>
                          <a:spcPts val="0"/>
                        </a:spcBef>
                        <a:spcAft>
                          <a:spcPts val="1800"/>
                        </a:spcAft>
                        <a:tabLst>
                          <a:tab pos="228600" algn="l"/>
                          <a:tab pos="1371600" algn="l"/>
                          <a:tab pos="2514600" algn="l"/>
                          <a:tab pos="3657600" algn="l"/>
                          <a:tab pos="4800600" algn="l"/>
                        </a:tabLst>
                      </a:pPr>
                      <a:r>
                        <a:rPr lang="en-US" sz="1500">
                          <a:effectLst/>
                        </a:rPr>
                        <a:t> </a:t>
                      </a:r>
                      <a:endParaRPr lang="en-US" sz="1400">
                        <a:effectLst/>
                        <a:latin typeface="Calibri"/>
                        <a:ea typeface="Calibri"/>
                        <a:cs typeface="Times New Roman"/>
                      </a:endParaRPr>
                    </a:p>
                  </a:txBody>
                  <a:tcPr marL="88192" marR="881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a:effectLst/>
                        <a:latin typeface="Calibri"/>
                        <a:ea typeface="Times New Roman"/>
                        <a:cs typeface="Times New Roman"/>
                      </a:endParaRPr>
                    </a:p>
                  </a:txBody>
                  <a:tcPr marL="88192" marR="881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1800"/>
                        </a:spcAft>
                        <a:tabLst>
                          <a:tab pos="228600" algn="l"/>
                          <a:tab pos="1371600" algn="l"/>
                          <a:tab pos="2514600" algn="l"/>
                          <a:tab pos="3657600" algn="l"/>
                          <a:tab pos="4800600" algn="l"/>
                        </a:tabLst>
                      </a:pPr>
                      <a:r>
                        <a:rPr lang="en-US" sz="1500">
                          <a:effectLst/>
                        </a:rPr>
                        <a:t> </a:t>
                      </a:r>
                      <a:endParaRPr lang="en-US" sz="1400">
                        <a:effectLst/>
                        <a:latin typeface="Calibri"/>
                        <a:ea typeface="Calibri"/>
                        <a:cs typeface="Times New Roman"/>
                      </a:endParaRPr>
                    </a:p>
                  </a:txBody>
                  <a:tcPr marL="88192" marR="881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1800"/>
                        </a:spcAft>
                        <a:tabLst>
                          <a:tab pos="228600" algn="l"/>
                          <a:tab pos="1371600" algn="l"/>
                          <a:tab pos="2514600" algn="l"/>
                          <a:tab pos="3657600" algn="l"/>
                          <a:tab pos="4800600" algn="l"/>
                        </a:tabLst>
                      </a:pPr>
                      <a:r>
                        <a:rPr lang="en-US" sz="1500">
                          <a:effectLst/>
                        </a:rPr>
                        <a:t> </a:t>
                      </a:r>
                      <a:endParaRPr lang="en-US" sz="1400">
                        <a:effectLst/>
                        <a:latin typeface="Calibri"/>
                        <a:ea typeface="Calibri"/>
                        <a:cs typeface="Times New Roman"/>
                      </a:endParaRPr>
                    </a:p>
                  </a:txBody>
                  <a:tcPr marL="88192" marR="881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75320">
                <a:tc>
                  <a:txBody>
                    <a:bodyPr/>
                    <a:lstStyle/>
                    <a:p>
                      <a:endParaRPr lang="en-US" sz="1400">
                        <a:effectLst/>
                        <a:latin typeface="Calibri"/>
                        <a:ea typeface="Times New Roman"/>
                        <a:cs typeface="Times New Roman"/>
                      </a:endParaRPr>
                    </a:p>
                  </a:txBody>
                  <a:tcPr marL="88192" marR="881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a:effectLst/>
                        <a:latin typeface="Calibri"/>
                        <a:ea typeface="Times New Roman"/>
                        <a:cs typeface="Times New Roman"/>
                      </a:endParaRPr>
                    </a:p>
                  </a:txBody>
                  <a:tcPr marL="88192" marR="881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a:effectLst/>
                        <a:latin typeface="Calibri"/>
                        <a:ea typeface="Times New Roman"/>
                        <a:cs typeface="Times New Roman"/>
                      </a:endParaRPr>
                    </a:p>
                  </a:txBody>
                  <a:tcPr marL="88192" marR="881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1800"/>
                        </a:spcAft>
                        <a:tabLst>
                          <a:tab pos="228600" algn="l"/>
                          <a:tab pos="1371600" algn="l"/>
                          <a:tab pos="2514600" algn="l"/>
                          <a:tab pos="3657600" algn="l"/>
                          <a:tab pos="4800600" algn="l"/>
                        </a:tabLst>
                      </a:pPr>
                      <a:r>
                        <a:rPr lang="en-US" sz="1500">
                          <a:effectLst/>
                        </a:rPr>
                        <a:t> </a:t>
                      </a:r>
                      <a:endParaRPr lang="en-US" sz="1400">
                        <a:effectLst/>
                        <a:latin typeface="Calibri"/>
                        <a:ea typeface="Calibri"/>
                        <a:cs typeface="Times New Roman"/>
                      </a:endParaRPr>
                    </a:p>
                  </a:txBody>
                  <a:tcPr marL="88192" marR="881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66338">
                <a:tc>
                  <a:txBody>
                    <a:bodyPr/>
                    <a:lstStyle/>
                    <a:p>
                      <a:endParaRPr lang="en-US" sz="1400" dirty="0">
                        <a:effectLst/>
                        <a:latin typeface="Calibri"/>
                        <a:ea typeface="Times New Roman"/>
                        <a:cs typeface="Times New Roman"/>
                      </a:endParaRPr>
                    </a:p>
                  </a:txBody>
                  <a:tcPr marL="88192" marR="881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a:effectLst/>
                        <a:latin typeface="Calibri"/>
                        <a:ea typeface="Times New Roman"/>
                        <a:cs typeface="Times New Roman"/>
                      </a:endParaRPr>
                    </a:p>
                  </a:txBody>
                  <a:tcPr marL="88192" marR="881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1800"/>
                        </a:spcAft>
                        <a:tabLst>
                          <a:tab pos="228600" algn="l"/>
                          <a:tab pos="1371600" algn="l"/>
                          <a:tab pos="2514600" algn="l"/>
                          <a:tab pos="3657600" algn="l"/>
                          <a:tab pos="4800600" algn="l"/>
                        </a:tabLst>
                      </a:pPr>
                      <a:r>
                        <a:rPr lang="en-US" sz="1500">
                          <a:effectLst/>
                        </a:rPr>
                        <a:t> </a:t>
                      </a:r>
                      <a:endParaRPr lang="en-US" sz="1400">
                        <a:effectLst/>
                        <a:latin typeface="Calibri"/>
                        <a:ea typeface="Calibri"/>
                        <a:cs typeface="Times New Roman"/>
                      </a:endParaRPr>
                    </a:p>
                  </a:txBody>
                  <a:tcPr marL="88192" marR="881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effectLst/>
                        <a:latin typeface="Calibri"/>
                        <a:ea typeface="Times New Roman"/>
                        <a:cs typeface="Times New Roman"/>
                      </a:endParaRPr>
                    </a:p>
                  </a:txBody>
                  <a:tcPr marL="88192" marR="881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pSp>
        <p:nvGrpSpPr>
          <p:cNvPr id="23" name="Group 22"/>
          <p:cNvGrpSpPr/>
          <p:nvPr/>
        </p:nvGrpSpPr>
        <p:grpSpPr>
          <a:xfrm>
            <a:off x="6065838" y="7821613"/>
            <a:ext cx="2227262" cy="1970087"/>
            <a:chOff x="0" y="0"/>
            <a:chExt cx="2227550" cy="1971158"/>
          </a:xfrm>
        </p:grpSpPr>
        <p:cxnSp>
          <p:nvCxnSpPr>
            <p:cNvPr id="24" name="Straight Connector 23"/>
            <p:cNvCxnSpPr>
              <a:cxnSpLocks/>
            </p:cNvCxnSpPr>
            <p:nvPr/>
          </p:nvCxnSpPr>
          <p:spPr>
            <a:xfrm>
              <a:off x="74428" y="0"/>
              <a:ext cx="1603375" cy="13970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cxnSpLocks/>
            </p:cNvCxnSpPr>
            <p:nvPr/>
          </p:nvCxnSpPr>
          <p:spPr>
            <a:xfrm flipH="1">
              <a:off x="10633" y="42531"/>
              <a:ext cx="1631315" cy="134048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Flowchart: Connector 25"/>
            <p:cNvSpPr>
              <a:spLocks/>
            </p:cNvSpPr>
            <p:nvPr/>
          </p:nvSpPr>
          <p:spPr>
            <a:xfrm>
              <a:off x="31898" y="42531"/>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Flowchart: Connector 26"/>
            <p:cNvSpPr>
              <a:spLocks/>
            </p:cNvSpPr>
            <p:nvPr/>
          </p:nvSpPr>
          <p:spPr>
            <a:xfrm>
              <a:off x="1275907" y="42531"/>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 name="Flowchart: Connector 27"/>
            <p:cNvSpPr>
              <a:spLocks/>
            </p:cNvSpPr>
            <p:nvPr/>
          </p:nvSpPr>
          <p:spPr>
            <a:xfrm>
              <a:off x="1881963" y="74428"/>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29" name="Straight Connector 28"/>
            <p:cNvCxnSpPr>
              <a:cxnSpLocks/>
            </p:cNvCxnSpPr>
            <p:nvPr/>
          </p:nvCxnSpPr>
          <p:spPr>
            <a:xfrm>
              <a:off x="595423" y="574158"/>
              <a:ext cx="1603375" cy="13970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cxnSpLocks/>
            </p:cNvCxnSpPr>
            <p:nvPr/>
          </p:nvCxnSpPr>
          <p:spPr>
            <a:xfrm>
              <a:off x="829340" y="499731"/>
              <a:ext cx="0" cy="145796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Flowchart: Connector 30"/>
            <p:cNvSpPr>
              <a:spLocks/>
            </p:cNvSpPr>
            <p:nvPr/>
          </p:nvSpPr>
          <p:spPr>
            <a:xfrm>
              <a:off x="659219" y="552893"/>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32" name="Straight Connector 31"/>
            <p:cNvCxnSpPr>
              <a:cxnSpLocks/>
            </p:cNvCxnSpPr>
            <p:nvPr/>
          </p:nvCxnSpPr>
          <p:spPr>
            <a:xfrm>
              <a:off x="0" y="1254642"/>
              <a:ext cx="163131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3" name="Flowchart: Connector 32"/>
            <p:cNvSpPr>
              <a:spLocks/>
            </p:cNvSpPr>
            <p:nvPr/>
          </p:nvSpPr>
          <p:spPr>
            <a:xfrm>
              <a:off x="95693" y="1095154"/>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Flowchart: Connector 33"/>
            <p:cNvSpPr>
              <a:spLocks/>
            </p:cNvSpPr>
            <p:nvPr/>
          </p:nvSpPr>
          <p:spPr>
            <a:xfrm>
              <a:off x="680484" y="1084521"/>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5" name="Flowchart: Connector 34"/>
            <p:cNvSpPr>
              <a:spLocks/>
            </p:cNvSpPr>
            <p:nvPr/>
          </p:nvSpPr>
          <p:spPr>
            <a:xfrm>
              <a:off x="1275907" y="1095154"/>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6" name="Flowchart: Connector 35"/>
            <p:cNvSpPr>
              <a:spLocks/>
            </p:cNvSpPr>
            <p:nvPr/>
          </p:nvSpPr>
          <p:spPr>
            <a:xfrm>
              <a:off x="74428" y="1648047"/>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7" name="Flowchart: Connector 36"/>
            <p:cNvSpPr>
              <a:spLocks/>
            </p:cNvSpPr>
            <p:nvPr/>
          </p:nvSpPr>
          <p:spPr>
            <a:xfrm>
              <a:off x="701749" y="1648047"/>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8" name="Flowchart: Connector 37"/>
            <p:cNvSpPr>
              <a:spLocks/>
            </p:cNvSpPr>
            <p:nvPr/>
          </p:nvSpPr>
          <p:spPr>
            <a:xfrm>
              <a:off x="1913860" y="1605517"/>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39" name="Group 38"/>
          <p:cNvGrpSpPr/>
          <p:nvPr/>
        </p:nvGrpSpPr>
        <p:grpSpPr>
          <a:xfrm>
            <a:off x="5442813" y="560049"/>
            <a:ext cx="2998053" cy="2653535"/>
            <a:chOff x="0" y="0"/>
            <a:chExt cx="2227550" cy="1971158"/>
          </a:xfrm>
        </p:grpSpPr>
        <p:cxnSp>
          <p:nvCxnSpPr>
            <p:cNvPr id="40" name="Straight Connector 39"/>
            <p:cNvCxnSpPr>
              <a:cxnSpLocks/>
            </p:cNvCxnSpPr>
            <p:nvPr/>
          </p:nvCxnSpPr>
          <p:spPr>
            <a:xfrm>
              <a:off x="74428" y="0"/>
              <a:ext cx="1603375" cy="13970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cxnSpLocks/>
            </p:cNvCxnSpPr>
            <p:nvPr/>
          </p:nvCxnSpPr>
          <p:spPr>
            <a:xfrm flipH="1">
              <a:off x="10633" y="42531"/>
              <a:ext cx="1631315" cy="134048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42" name="Flowchart: Connector 41"/>
            <p:cNvSpPr>
              <a:spLocks/>
            </p:cNvSpPr>
            <p:nvPr/>
          </p:nvSpPr>
          <p:spPr>
            <a:xfrm>
              <a:off x="31898" y="42531"/>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Flowchart: Connector 42"/>
            <p:cNvSpPr>
              <a:spLocks/>
            </p:cNvSpPr>
            <p:nvPr/>
          </p:nvSpPr>
          <p:spPr>
            <a:xfrm>
              <a:off x="1275907" y="42531"/>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Flowchart: Connector 43"/>
            <p:cNvSpPr>
              <a:spLocks/>
            </p:cNvSpPr>
            <p:nvPr/>
          </p:nvSpPr>
          <p:spPr>
            <a:xfrm>
              <a:off x="1881963" y="74428"/>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45" name="Straight Connector 44"/>
            <p:cNvCxnSpPr>
              <a:cxnSpLocks/>
            </p:cNvCxnSpPr>
            <p:nvPr/>
          </p:nvCxnSpPr>
          <p:spPr>
            <a:xfrm>
              <a:off x="595423" y="574158"/>
              <a:ext cx="1603375" cy="13970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cxnSpLocks/>
            </p:cNvCxnSpPr>
            <p:nvPr/>
          </p:nvCxnSpPr>
          <p:spPr>
            <a:xfrm>
              <a:off x="829340" y="499731"/>
              <a:ext cx="0" cy="145796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47" name="Flowchart: Connector 46"/>
            <p:cNvSpPr>
              <a:spLocks/>
            </p:cNvSpPr>
            <p:nvPr/>
          </p:nvSpPr>
          <p:spPr>
            <a:xfrm>
              <a:off x="659219" y="552893"/>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48" name="Straight Connector 47"/>
            <p:cNvCxnSpPr>
              <a:cxnSpLocks/>
            </p:cNvCxnSpPr>
            <p:nvPr/>
          </p:nvCxnSpPr>
          <p:spPr>
            <a:xfrm>
              <a:off x="0" y="1254642"/>
              <a:ext cx="163131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49" name="Flowchart: Connector 48"/>
            <p:cNvSpPr>
              <a:spLocks/>
            </p:cNvSpPr>
            <p:nvPr/>
          </p:nvSpPr>
          <p:spPr>
            <a:xfrm>
              <a:off x="95693" y="1095154"/>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0" name="Flowchart: Connector 49"/>
            <p:cNvSpPr>
              <a:spLocks/>
            </p:cNvSpPr>
            <p:nvPr/>
          </p:nvSpPr>
          <p:spPr>
            <a:xfrm>
              <a:off x="680484" y="1084521"/>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1" name="Flowchart: Connector 50"/>
            <p:cNvSpPr>
              <a:spLocks/>
            </p:cNvSpPr>
            <p:nvPr/>
          </p:nvSpPr>
          <p:spPr>
            <a:xfrm>
              <a:off x="1275907" y="1095154"/>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2" name="Flowchart: Connector 51"/>
            <p:cNvSpPr>
              <a:spLocks/>
            </p:cNvSpPr>
            <p:nvPr/>
          </p:nvSpPr>
          <p:spPr>
            <a:xfrm>
              <a:off x="74428" y="1648047"/>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3" name="Flowchart: Connector 52"/>
            <p:cNvSpPr>
              <a:spLocks/>
            </p:cNvSpPr>
            <p:nvPr/>
          </p:nvSpPr>
          <p:spPr>
            <a:xfrm>
              <a:off x="701749" y="1648047"/>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4" name="Flowchart: Connector 53"/>
            <p:cNvSpPr>
              <a:spLocks/>
            </p:cNvSpPr>
            <p:nvPr/>
          </p:nvSpPr>
          <p:spPr>
            <a:xfrm>
              <a:off x="1913860" y="1605517"/>
              <a:ext cx="313690" cy="31369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xmlns="" val="7019771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19 </a:t>
            </a:r>
            <a:endParaRPr lang="en-US" dirty="0"/>
          </a:p>
        </p:txBody>
      </p:sp>
      <mc:AlternateContent xmlns:mc="http://schemas.openxmlformats.org/markup-compatibility/2006">
        <mc:Choice xmlns:a14="http://schemas.microsoft.com/office/drawing/2010/main" xmlns="" Requires="a14">
          <p:sp>
            <p:nvSpPr>
              <p:cNvPr id="6" name="Content Placeholder 2"/>
              <p:cNvSpPr>
                <a:spLocks noGrp="1"/>
              </p:cNvSpPr>
              <p:nvPr>
                <p:ph idx="1"/>
              </p:nvPr>
            </p:nvSpPr>
            <p:spPr>
              <a:xfrm>
                <a:off x="457200" y="2819400"/>
                <a:ext cx="8229600" cy="2971800"/>
              </a:xfrm>
            </p:spPr>
            <p:txBody>
              <a:bodyPr>
                <a:normAutofit fontScale="92500"/>
              </a:bodyPr>
              <a:lstStyle/>
              <a:p>
                <a:pPr marL="0" indent="0">
                  <a:buNone/>
                </a:pPr>
                <a:r>
                  <a:rPr lang="en-US" dirty="0" smtClean="0"/>
                  <a:t>Let </a:t>
                </a:r>
                <a14:m>
                  <m:oMath xmlns:m="http://schemas.openxmlformats.org/officeDocument/2006/math">
                    <m:sSub>
                      <m:sSubPr>
                        <m:ctrlPr>
                          <a:rPr lang="en-US" i="1">
                            <a:latin typeface="Cambria Math"/>
                          </a:rPr>
                        </m:ctrlPr>
                      </m:sSubPr>
                      <m:e>
                        <m:r>
                          <a:rPr lang="en-US" i="1">
                            <a:latin typeface="Cambria Math"/>
                          </a:rPr>
                          <m:t>𝑎</m:t>
                        </m:r>
                      </m:e>
                      <m:sub>
                        <m:r>
                          <a:rPr lang="en-US" i="1">
                            <a:latin typeface="Cambria Math"/>
                          </a:rPr>
                          <m:t>𝑖</m:t>
                        </m:r>
                      </m:sub>
                    </m:sSub>
                  </m:oMath>
                </a14:m>
                <a:r>
                  <a:rPr lang="en-US" dirty="0"/>
                  <a:t> be the </a:t>
                </a:r>
                <a14:m>
                  <m:oMath xmlns:m="http://schemas.openxmlformats.org/officeDocument/2006/math">
                    <m:sSup>
                      <m:sSupPr>
                        <m:ctrlPr>
                          <a:rPr lang="en-US" i="1">
                            <a:latin typeface="Cambria Math"/>
                          </a:rPr>
                        </m:ctrlPr>
                      </m:sSupPr>
                      <m:e>
                        <m:r>
                          <a:rPr lang="en-US" i="1">
                            <a:latin typeface="Cambria Math"/>
                          </a:rPr>
                          <m:t>𝑖</m:t>
                        </m:r>
                      </m:e>
                      <m:sup>
                        <m:r>
                          <a:rPr lang="en-US" i="1">
                            <a:latin typeface="Cambria Math"/>
                          </a:rPr>
                          <m:t>𝑡h</m:t>
                        </m:r>
                      </m:sup>
                    </m:sSup>
                  </m:oMath>
                </a14:m>
                <a:r>
                  <a:rPr lang="en-US" dirty="0"/>
                  <a:t> digit to the right of the decimal place in the decimal representation of a number.   What is </a:t>
                </a:r>
                <a14:m>
                  <m:oMath xmlns:m="http://schemas.openxmlformats.org/officeDocument/2006/math">
                    <m:sSub>
                      <m:sSubPr>
                        <m:ctrlPr>
                          <a:rPr lang="en-US" i="1">
                            <a:latin typeface="Cambria Math"/>
                          </a:rPr>
                        </m:ctrlPr>
                      </m:sSubPr>
                      <m:e>
                        <m:r>
                          <a:rPr lang="en-US" i="1">
                            <a:latin typeface="Cambria Math"/>
                          </a:rPr>
                          <m:t>𝑎</m:t>
                        </m:r>
                      </m:e>
                      <m:sub>
                        <m:r>
                          <a:rPr lang="en-US" i="1">
                            <a:latin typeface="Cambria Math"/>
                          </a:rPr>
                          <m:t>10</m:t>
                        </m:r>
                      </m:sub>
                    </m:sSub>
                    <m:r>
                      <a:rPr lang="en-US" i="1">
                        <a:latin typeface="Cambria Math"/>
                      </a:rPr>
                      <m:t>+</m:t>
                    </m:r>
                    <m:sSub>
                      <m:sSubPr>
                        <m:ctrlPr>
                          <a:rPr lang="en-US" i="1">
                            <a:latin typeface="Cambria Math"/>
                          </a:rPr>
                        </m:ctrlPr>
                      </m:sSubPr>
                      <m:e>
                        <m:r>
                          <a:rPr lang="en-US" i="1">
                            <a:latin typeface="Cambria Math"/>
                          </a:rPr>
                          <m:t>𝑎</m:t>
                        </m:r>
                      </m:e>
                      <m:sub>
                        <m:r>
                          <a:rPr lang="en-US" i="1">
                            <a:latin typeface="Cambria Math"/>
                          </a:rPr>
                          <m:t>11</m:t>
                        </m:r>
                      </m:sub>
                    </m:sSub>
                    <m:r>
                      <a:rPr lang="en-US" i="1">
                        <a:latin typeface="Cambria Math"/>
                      </a:rPr>
                      <m:t>+</m:t>
                    </m:r>
                    <m:sSub>
                      <m:sSubPr>
                        <m:ctrlPr>
                          <a:rPr lang="en-US" i="1">
                            <a:latin typeface="Cambria Math"/>
                          </a:rPr>
                        </m:ctrlPr>
                      </m:sSubPr>
                      <m:e>
                        <m:r>
                          <a:rPr lang="en-US" i="1">
                            <a:latin typeface="Cambria Math"/>
                          </a:rPr>
                          <m:t>𝑎</m:t>
                        </m:r>
                      </m:e>
                      <m:sub>
                        <m:r>
                          <a:rPr lang="en-US" i="1">
                            <a:latin typeface="Cambria Math"/>
                          </a:rPr>
                          <m:t>12</m:t>
                        </m:r>
                      </m:sub>
                    </m:sSub>
                    <m:r>
                      <a:rPr lang="en-US" i="1">
                        <a:latin typeface="Cambria Math"/>
                      </a:rPr>
                      <m:t>+</m:t>
                    </m:r>
                    <m:sSub>
                      <m:sSubPr>
                        <m:ctrlPr>
                          <a:rPr lang="en-US" i="1">
                            <a:latin typeface="Cambria Math"/>
                          </a:rPr>
                        </m:ctrlPr>
                      </m:sSubPr>
                      <m:e>
                        <m:r>
                          <a:rPr lang="en-US" i="1">
                            <a:latin typeface="Cambria Math"/>
                          </a:rPr>
                          <m:t>𝑎</m:t>
                        </m:r>
                      </m:e>
                      <m:sub>
                        <m:r>
                          <a:rPr lang="en-US" i="1">
                            <a:latin typeface="Cambria Math"/>
                          </a:rPr>
                          <m:t>13</m:t>
                        </m:r>
                      </m:sub>
                    </m:sSub>
                    <m:r>
                      <a:rPr lang="en-US" i="1">
                        <a:latin typeface="Cambria Math"/>
                      </a:rPr>
                      <m:t>+</m:t>
                    </m:r>
                    <m:sSub>
                      <m:sSubPr>
                        <m:ctrlPr>
                          <a:rPr lang="en-US" i="1">
                            <a:latin typeface="Cambria Math"/>
                          </a:rPr>
                        </m:ctrlPr>
                      </m:sSubPr>
                      <m:e>
                        <m:r>
                          <a:rPr lang="en-US" i="1">
                            <a:latin typeface="Cambria Math"/>
                          </a:rPr>
                          <m:t>𝑎</m:t>
                        </m:r>
                      </m:e>
                      <m:sub>
                        <m:r>
                          <a:rPr lang="en-US" i="1">
                            <a:latin typeface="Cambria Math"/>
                          </a:rPr>
                          <m:t>14</m:t>
                        </m:r>
                      </m:sub>
                    </m:sSub>
                    <m:r>
                      <a:rPr lang="en-US" i="1">
                        <a:latin typeface="Cambria Math"/>
                      </a:rPr>
                      <m:t>+</m:t>
                    </m:r>
                    <m:sSub>
                      <m:sSubPr>
                        <m:ctrlPr>
                          <a:rPr lang="en-US" i="1">
                            <a:latin typeface="Cambria Math"/>
                          </a:rPr>
                        </m:ctrlPr>
                      </m:sSubPr>
                      <m:e>
                        <m:r>
                          <a:rPr lang="en-US" i="1">
                            <a:latin typeface="Cambria Math"/>
                          </a:rPr>
                          <m:t>𝑎</m:t>
                        </m:r>
                      </m:e>
                      <m:sub>
                        <m:r>
                          <a:rPr lang="en-US" i="1">
                            <a:latin typeface="Cambria Math"/>
                          </a:rPr>
                          <m:t>15</m:t>
                        </m:r>
                      </m:sub>
                    </m:sSub>
                  </m:oMath>
                </a14:m>
                <a:r>
                  <a:rPr lang="en-US" dirty="0"/>
                  <a:t> for </a:t>
                </a:r>
                <a14:m>
                  <m:oMath xmlns:m="http://schemas.openxmlformats.org/officeDocument/2006/math">
                    <m:f>
                      <m:fPr>
                        <m:ctrlPr>
                          <a:rPr lang="en-US" i="1">
                            <a:latin typeface="Cambria Math"/>
                          </a:rPr>
                        </m:ctrlPr>
                      </m:fPr>
                      <m:num>
                        <m:r>
                          <a:rPr lang="en-US" i="1">
                            <a:latin typeface="Cambria Math"/>
                          </a:rPr>
                          <m:t>1</m:t>
                        </m:r>
                      </m:num>
                      <m:den>
                        <m:r>
                          <a:rPr lang="en-US" i="1">
                            <a:latin typeface="Cambria Math"/>
                          </a:rPr>
                          <m:t>7</m:t>
                        </m:r>
                      </m:den>
                    </m:f>
                  </m:oMath>
                </a14:m>
                <a:r>
                  <a:rPr lang="en-US" dirty="0"/>
                  <a:t>? </a:t>
                </a:r>
              </a:p>
            </p:txBody>
          </p:sp>
        </mc:Choice>
        <mc:Fallback>
          <p:sp>
            <p:nvSpPr>
              <p:cNvPr id="6" name="Content Placeholder 2"/>
              <p:cNvSpPr>
                <a:spLocks noGrp="1" noRot="1" noChangeAspect="1" noMove="1" noResize="1" noEditPoints="1" noAdjustHandles="1" noChangeArrowheads="1" noChangeShapeType="1" noTextEdit="1"/>
              </p:cNvSpPr>
              <p:nvPr>
                <p:ph idx="1"/>
              </p:nvPr>
            </p:nvSpPr>
            <p:spPr>
              <a:xfrm>
                <a:off x="457200" y="2819400"/>
                <a:ext cx="8229600" cy="2971800"/>
              </a:xfrm>
              <a:blipFill rotWithShape="1">
                <a:blip r:embed="rId3" cstate="print"/>
                <a:stretch>
                  <a:fillRect l="-1704" t="-1027"/>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2195752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20</a:t>
            </a:r>
            <a:endParaRPr lang="en-US" dirty="0"/>
          </a:p>
        </p:txBody>
      </p:sp>
      <p:sp>
        <p:nvSpPr>
          <p:cNvPr id="6" name="Content Placeholder 2"/>
          <p:cNvSpPr>
            <a:spLocks noGrp="1"/>
          </p:cNvSpPr>
          <p:nvPr>
            <p:ph idx="1"/>
          </p:nvPr>
        </p:nvSpPr>
        <p:spPr>
          <a:xfrm>
            <a:off x="457200" y="2819400"/>
            <a:ext cx="8229600" cy="2971800"/>
          </a:xfrm>
        </p:spPr>
        <p:txBody>
          <a:bodyPr>
            <a:normAutofit lnSpcReduction="10000"/>
          </a:bodyPr>
          <a:lstStyle/>
          <a:p>
            <a:pPr marL="0" lvl="0" indent="0">
              <a:buNone/>
            </a:pPr>
            <a:r>
              <a:rPr lang="en-US" dirty="0"/>
              <a:t>Jane drove </a:t>
            </a:r>
            <a:r>
              <a:rPr lang="en-US" dirty="0" smtClean="0"/>
              <a:t>her </a:t>
            </a:r>
            <a:r>
              <a:rPr lang="en-US" dirty="0"/>
              <a:t>compact car 120 miles home for the weekend and averaged 40 miles per gallon. On the return trip she drove her parents' sedan and averaged only 30 miles per gallon. What was the average gas mileage, in miles per gallon, for the round trip?</a:t>
            </a:r>
          </a:p>
          <a:p>
            <a:pPr marL="0" indent="0">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8213497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21</a:t>
            </a:r>
            <a:endParaRPr lang="en-US" dirty="0"/>
          </a:p>
        </p:txBody>
      </p:sp>
      <p:sp>
        <p:nvSpPr>
          <p:cNvPr id="6" name="Content Placeholder 2"/>
          <p:cNvSpPr>
            <a:spLocks noGrp="1"/>
          </p:cNvSpPr>
          <p:nvPr>
            <p:ph idx="1"/>
          </p:nvPr>
        </p:nvSpPr>
        <p:spPr>
          <a:xfrm>
            <a:off x="457200" y="2819400"/>
            <a:ext cx="8229600" cy="2971800"/>
          </a:xfrm>
        </p:spPr>
        <p:txBody>
          <a:bodyPr/>
          <a:lstStyle/>
          <a:p>
            <a:pPr marL="0" lvl="0" indent="0">
              <a:buNone/>
            </a:pPr>
            <a:r>
              <a:rPr lang="en-US" dirty="0"/>
              <a:t>In degrees, what is the angle between the minute and hour hand of a clock when it is 1:04 and the clock is 10 minutes late? </a:t>
            </a:r>
          </a:p>
          <a:p>
            <a:pPr marL="0" indent="0">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33972469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22 </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If February 13</a:t>
            </a:r>
            <a:r>
              <a:rPr lang="en-US" baseline="30000" dirty="0"/>
              <a:t>th</a:t>
            </a:r>
            <a:r>
              <a:rPr lang="en-US" dirty="0"/>
              <a:t>, 2222 is a Friday, what day is pi-day that year (March 14</a:t>
            </a:r>
            <a:r>
              <a:rPr lang="en-US" baseline="30000" dirty="0"/>
              <a:t>th</a:t>
            </a:r>
            <a:r>
              <a:rPr lang="en-US" dirty="0"/>
              <a:t>, 2222)?</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1022002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23 </a:t>
            </a:r>
            <a:endParaRPr lang="en-US" dirty="0"/>
          </a:p>
        </p:txBody>
      </p:sp>
      <mc:AlternateContent xmlns:mc="http://schemas.openxmlformats.org/markup-compatibility/2006">
        <mc:Choice xmlns:a14="http://schemas.microsoft.com/office/drawing/2010/main" xmlns="" Requires="a14">
          <p:sp>
            <p:nvSpPr>
              <p:cNvPr id="6" name="Content Placeholder 2"/>
              <p:cNvSpPr>
                <a:spLocks noGrp="1"/>
              </p:cNvSpPr>
              <p:nvPr>
                <p:ph idx="1"/>
              </p:nvPr>
            </p:nvSpPr>
            <p:spPr>
              <a:xfrm>
                <a:off x="457200" y="2819400"/>
                <a:ext cx="8229600" cy="2971800"/>
              </a:xfrm>
            </p:spPr>
            <p:txBody>
              <a:bodyPr/>
              <a:lstStyle/>
              <a:p>
                <a:pPr marL="0" indent="0">
                  <a:buNone/>
                </a:pPr>
                <a:r>
                  <a:rPr lang="en-US" dirty="0"/>
                  <a:t>A unit circle is centered at the origin, and is tangent to line l at point P in the first quadrant.  Line l intersects the x-axis at point A, and the y-axis at point B.  What is</a:t>
                </a:r>
                <a14:m>
                  <m:oMath xmlns:m="http://schemas.openxmlformats.org/officeDocument/2006/math">
                    <m:r>
                      <a:rPr lang="en-US">
                        <a:latin typeface="Cambria Math"/>
                      </a:rPr>
                      <m:t> </m:t>
                    </m:r>
                    <m:r>
                      <m:rPr>
                        <m:sty m:val="p"/>
                      </m:rPr>
                      <a:rPr lang="en-US">
                        <a:latin typeface="Cambria Math"/>
                      </a:rPr>
                      <m:t>AP</m:t>
                    </m:r>
                    <m:r>
                      <a:rPr lang="en-US" i="1">
                        <a:latin typeface="Cambria Math"/>
                      </a:rPr>
                      <m:t>∗</m:t>
                    </m:r>
                    <m:r>
                      <m:rPr>
                        <m:sty m:val="p"/>
                      </m:rPr>
                      <a:rPr lang="en-US">
                        <a:latin typeface="Cambria Math"/>
                      </a:rPr>
                      <m:t>BP</m:t>
                    </m:r>
                  </m:oMath>
                </a14:m>
                <a:r>
                  <a:rPr lang="en-US" dirty="0"/>
                  <a:t>?</a:t>
                </a:r>
              </a:p>
            </p:txBody>
          </p:sp>
        </mc:Choice>
        <mc:Fallback>
          <p:sp>
            <p:nvSpPr>
              <p:cNvPr id="6" name="Content Placeholder 2"/>
              <p:cNvSpPr>
                <a:spLocks noGrp="1" noRot="1" noChangeAspect="1" noMove="1" noResize="1" noEditPoints="1" noAdjustHandles="1" noChangeArrowheads="1" noChangeShapeType="1" noTextEdit="1"/>
              </p:cNvSpPr>
              <p:nvPr>
                <p:ph idx="1"/>
              </p:nvPr>
            </p:nvSpPr>
            <p:spPr>
              <a:xfrm>
                <a:off x="457200" y="2819400"/>
                <a:ext cx="8229600" cy="2971800"/>
              </a:xfrm>
              <a:blipFill rotWithShape="1">
                <a:blip r:embed="rId3" cstate="print"/>
                <a:stretch>
                  <a:fillRect l="-1852" t="-2669" r="-741"/>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4558778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24 </a:t>
            </a:r>
            <a:endParaRPr lang="en-US" dirty="0"/>
          </a:p>
        </p:txBody>
      </p:sp>
      <p:sp>
        <p:nvSpPr>
          <p:cNvPr id="6" name="Content Placeholder 2"/>
          <p:cNvSpPr>
            <a:spLocks noGrp="1"/>
          </p:cNvSpPr>
          <p:nvPr>
            <p:ph idx="1"/>
          </p:nvPr>
        </p:nvSpPr>
        <p:spPr>
          <a:xfrm>
            <a:off x="457200" y="2819400"/>
            <a:ext cx="8229600" cy="2971800"/>
          </a:xfrm>
        </p:spPr>
        <p:txBody>
          <a:bodyPr>
            <a:normAutofit/>
          </a:bodyPr>
          <a:lstStyle/>
          <a:p>
            <a:pPr marL="0" lvl="0" indent="0">
              <a:buNone/>
            </a:pPr>
            <a:r>
              <a:rPr lang="en-US" dirty="0"/>
              <a:t>A grocer makes a display of cans in which the top row has one can and each lower row has two more cans than the row above it. If the display contains 100 cans, how many rows does it contain?</a:t>
            </a:r>
          </a:p>
          <a:p>
            <a:pPr marL="0" indent="0">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4262379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25 </a:t>
            </a:r>
            <a:endParaRPr lang="en-US" dirty="0"/>
          </a:p>
        </p:txBody>
      </p:sp>
      <p:sp>
        <p:nvSpPr>
          <p:cNvPr id="6" name="Content Placeholder 2"/>
          <p:cNvSpPr>
            <a:spLocks noGrp="1"/>
          </p:cNvSpPr>
          <p:nvPr>
            <p:ph idx="1"/>
          </p:nvPr>
        </p:nvSpPr>
        <p:spPr>
          <a:xfrm>
            <a:off x="457200" y="2819400"/>
            <a:ext cx="8229600" cy="2971800"/>
          </a:xfrm>
        </p:spPr>
        <p:txBody>
          <a:bodyPr/>
          <a:lstStyle/>
          <a:p>
            <a:pPr marL="0" lvl="0" indent="0">
              <a:buNone/>
            </a:pPr>
            <a:r>
              <a:rPr lang="en-US" dirty="0"/>
              <a:t>Pac-Man is eating and is caught by a ghost, which turns our two-dimensional hero into a cone. The stunned Pac-Man is a sector of radius 10 inches and angle of 270 degrees. What is the volume of the cone Pac-Man? </a:t>
            </a:r>
          </a:p>
          <a:p>
            <a:pPr marL="0" indent="0">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3895006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26 </a:t>
            </a:r>
            <a:endParaRPr lang="en-US" dirty="0"/>
          </a:p>
        </p:txBody>
      </p:sp>
      <p:sp>
        <p:nvSpPr>
          <p:cNvPr id="6" name="Content Placeholder 2"/>
          <p:cNvSpPr>
            <a:spLocks noGrp="1"/>
          </p:cNvSpPr>
          <p:nvPr>
            <p:ph idx="1"/>
          </p:nvPr>
        </p:nvSpPr>
        <p:spPr>
          <a:xfrm>
            <a:off x="457200" y="2819400"/>
            <a:ext cx="8229600" cy="2971800"/>
          </a:xfrm>
        </p:spPr>
        <p:txBody>
          <a:bodyPr/>
          <a:lstStyle/>
          <a:p>
            <a:pPr marL="0" lvl="0" indent="0">
              <a:buNone/>
            </a:pPr>
            <a:r>
              <a:rPr lang="en-US" dirty="0"/>
              <a:t>All the students in an English class took a 100-point test. Five students scored 100, each student scored at least 60, and the mean score was 76. What is the smallest possible number of students in the class?</a:t>
            </a:r>
          </a:p>
          <a:p>
            <a:pPr marL="0" indent="0">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23645631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27</a:t>
            </a:r>
            <a:endParaRPr lang="en-US" dirty="0"/>
          </a:p>
        </p:txBody>
      </p:sp>
      <p:sp>
        <p:nvSpPr>
          <p:cNvPr id="6" name="Content Placeholder 2"/>
          <p:cNvSpPr>
            <a:spLocks noGrp="1"/>
          </p:cNvSpPr>
          <p:nvPr>
            <p:ph idx="1"/>
          </p:nvPr>
        </p:nvSpPr>
        <p:spPr>
          <a:xfrm>
            <a:off x="457200" y="2819400"/>
            <a:ext cx="8229600" cy="2971800"/>
          </a:xfrm>
        </p:spPr>
        <p:txBody>
          <a:bodyPr>
            <a:normAutofit fontScale="92500" lnSpcReduction="10000"/>
          </a:bodyPr>
          <a:lstStyle/>
          <a:p>
            <a:pPr marL="0" lvl="0" indent="0">
              <a:buNone/>
            </a:pPr>
            <a:r>
              <a:rPr lang="en-US" dirty="0"/>
              <a:t>John and Jane each bought 12 ounces of coffee in a 20-ounce cup. Chris drank 2 ounces of his coffee and then added 2 ounces of cream. Christina added 2 ounces of cream, stirred the coffee well, and then drank 2 ounces. What is the resulting ratio of the amount of cream in Chris’s coffee to that in Christina’s coffee?</a:t>
            </a:r>
          </a:p>
          <a:p>
            <a:pPr marL="0" indent="0">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20282992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28</a:t>
            </a:r>
            <a:endParaRPr lang="en-US" dirty="0"/>
          </a:p>
        </p:txBody>
      </p:sp>
      <p:sp>
        <p:nvSpPr>
          <p:cNvPr id="6" name="Content Placeholder 2"/>
          <p:cNvSpPr>
            <a:spLocks noGrp="1"/>
          </p:cNvSpPr>
          <p:nvPr>
            <p:ph idx="1"/>
          </p:nvPr>
        </p:nvSpPr>
        <p:spPr>
          <a:xfrm>
            <a:off x="457200" y="2819400"/>
            <a:ext cx="8229600" cy="2971800"/>
          </a:xfrm>
        </p:spPr>
        <p:txBody>
          <a:bodyPr>
            <a:normAutofit fontScale="92500" lnSpcReduction="10000"/>
          </a:bodyPr>
          <a:lstStyle/>
          <a:p>
            <a:pPr marL="0" lvl="0" indent="0">
              <a:buNone/>
            </a:pPr>
            <a:r>
              <a:rPr lang="en-US" dirty="0"/>
              <a:t>In a two-dimensional universe, an alien girl whips her hair back and forth. Her uniformly 10 inch-long hair is attached to the top center of her square head, which has side length 12 inches. In square inches, what is the area that her hair covers as she whips her hair back and forth? Ignore the fact that the head moves. </a:t>
            </a:r>
          </a:p>
          <a:p>
            <a:pPr marL="0" indent="0">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3484979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 </a:t>
            </a:r>
            <a:endParaRPr lang="en-US" dirty="0"/>
          </a:p>
        </p:txBody>
      </p:sp>
      <p:sp>
        <p:nvSpPr>
          <p:cNvPr id="6" name="Content Placeholder 2"/>
          <p:cNvSpPr>
            <a:spLocks noGrp="1"/>
          </p:cNvSpPr>
          <p:nvPr>
            <p:ph idx="1"/>
          </p:nvPr>
        </p:nvSpPr>
        <p:spPr>
          <a:xfrm>
            <a:off x="457200" y="2819400"/>
            <a:ext cx="8229600" cy="2971800"/>
          </a:xfrm>
        </p:spPr>
        <p:txBody>
          <a:bodyPr/>
          <a:lstStyle/>
          <a:p>
            <a:pPr marL="0" lvl="0" indent="0">
              <a:buNone/>
            </a:pPr>
            <a:r>
              <a:rPr lang="en-US" dirty="0"/>
              <a:t>Good Guy Greg, on a bicycle traveling at 15 miles per hour, passes by a train traveling at 40 miles per hour going the opposite way. It takes </a:t>
            </a:r>
            <a:r>
              <a:rPr lang="en-US" dirty="0" smtClean="0"/>
              <a:t>I minute for </a:t>
            </a:r>
            <a:r>
              <a:rPr lang="en-US" dirty="0"/>
              <a:t>the train to completely pass by. How long is the train in feet? </a:t>
            </a:r>
          </a:p>
          <a:p>
            <a:pPr marL="0" indent="0">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2630574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29</a:t>
            </a:r>
            <a:endParaRPr lang="en-US" dirty="0"/>
          </a:p>
        </p:txBody>
      </p:sp>
      <mc:AlternateContent xmlns:mc="http://schemas.openxmlformats.org/markup-compatibility/2006">
        <mc:Choice xmlns:a14="http://schemas.microsoft.com/office/drawing/2010/main" xmlns="" Requires="a14">
          <p:sp>
            <p:nvSpPr>
              <p:cNvPr id="6" name="Content Placeholder 2"/>
              <p:cNvSpPr>
                <a:spLocks noGrp="1"/>
              </p:cNvSpPr>
              <p:nvPr>
                <p:ph idx="1"/>
              </p:nvPr>
            </p:nvSpPr>
            <p:spPr>
              <a:xfrm>
                <a:off x="457200" y="2819400"/>
                <a:ext cx="8229600" cy="2971800"/>
              </a:xfrm>
            </p:spPr>
            <p:txBody>
              <a:bodyPr>
                <a:normAutofit/>
              </a:bodyPr>
              <a:lstStyle/>
              <a:p>
                <a:pPr marL="0" lvl="0" indent="0">
                  <a:buNone/>
                </a:pPr>
                <a:r>
                  <a:rPr lang="en-US" dirty="0"/>
                  <a:t>Solve for </a:t>
                </a:r>
                <a:r>
                  <a:rPr lang="en-US" i="1" dirty="0"/>
                  <a:t>x</a:t>
                </a:r>
                <a:r>
                  <a:rPr lang="en-US" dirty="0"/>
                  <a:t> in this equation: </a:t>
                </a:r>
              </a:p>
              <a:p>
                <a:pPr marL="0" indent="0">
                  <a:buNone/>
                </a:pPr>
                <a14:m>
                  <m:oMathPara xmlns:m="http://schemas.openxmlformats.org/officeDocument/2006/math">
                    <m:oMathParaPr>
                      <m:jc m:val="centerGroup"/>
                    </m:oMathParaPr>
                    <m:oMath xmlns:m="http://schemas.openxmlformats.org/officeDocument/2006/math">
                      <m:r>
                        <a:rPr lang="en-US" i="1">
                          <a:latin typeface="Cambria Math"/>
                        </a:rPr>
                        <m:t>2=</m:t>
                      </m:r>
                      <m:f>
                        <m:fPr>
                          <m:ctrlPr>
                            <a:rPr lang="en-US" i="1">
                              <a:latin typeface="Cambria Math"/>
                            </a:rPr>
                          </m:ctrlPr>
                        </m:fPr>
                        <m:num>
                          <m:r>
                            <a:rPr lang="en-US" i="1">
                              <a:latin typeface="Cambria Math"/>
                            </a:rPr>
                            <m:t>1</m:t>
                          </m:r>
                        </m:num>
                        <m:den>
                          <m:r>
                            <a:rPr lang="en-US" i="1">
                              <a:latin typeface="Cambria Math"/>
                            </a:rPr>
                            <m:t>1+</m:t>
                          </m:r>
                          <m:f>
                            <m:fPr>
                              <m:ctrlPr>
                                <a:rPr lang="en-US" i="1">
                                  <a:latin typeface="Cambria Math"/>
                                </a:rPr>
                              </m:ctrlPr>
                            </m:fPr>
                            <m:num>
                              <m:r>
                                <a:rPr lang="en-US" i="1">
                                  <a:latin typeface="Cambria Math"/>
                                </a:rPr>
                                <m:t>1</m:t>
                              </m:r>
                            </m:num>
                            <m:den>
                              <m:r>
                                <a:rPr lang="en-US" i="1">
                                  <a:latin typeface="Cambria Math"/>
                                </a:rPr>
                                <m:t>1+</m:t>
                              </m:r>
                              <m:f>
                                <m:fPr>
                                  <m:ctrlPr>
                                    <a:rPr lang="en-US" i="1">
                                      <a:latin typeface="Cambria Math"/>
                                    </a:rPr>
                                  </m:ctrlPr>
                                </m:fPr>
                                <m:num>
                                  <m:r>
                                    <a:rPr lang="en-US" i="1">
                                      <a:latin typeface="Cambria Math"/>
                                    </a:rPr>
                                    <m:t>1</m:t>
                                  </m:r>
                                </m:num>
                                <m:den>
                                  <m:r>
                                    <a:rPr lang="en-US" i="1">
                                      <a:latin typeface="Cambria Math"/>
                                    </a:rPr>
                                    <m:t>1+</m:t>
                                  </m:r>
                                  <m:f>
                                    <m:fPr>
                                      <m:ctrlPr>
                                        <a:rPr lang="en-US" i="1">
                                          <a:latin typeface="Cambria Math"/>
                                        </a:rPr>
                                      </m:ctrlPr>
                                    </m:fPr>
                                    <m:num>
                                      <m:r>
                                        <a:rPr lang="en-US" i="1">
                                          <a:latin typeface="Cambria Math"/>
                                        </a:rPr>
                                        <m:t>1</m:t>
                                      </m:r>
                                    </m:num>
                                    <m:den>
                                      <m:r>
                                        <a:rPr lang="en-US" i="1">
                                          <a:latin typeface="Cambria Math"/>
                                        </a:rPr>
                                        <m:t>𝑥</m:t>
                                      </m:r>
                                    </m:den>
                                  </m:f>
                                </m:den>
                              </m:f>
                            </m:den>
                          </m:f>
                        </m:den>
                      </m:f>
                    </m:oMath>
                  </m:oMathPara>
                </a14:m>
                <a:endParaRPr lang="en-US" dirty="0"/>
              </a:p>
              <a:p>
                <a:pPr marL="0" indent="0">
                  <a:buNone/>
                </a:pPr>
                <a:endParaRPr lang="en-US" dirty="0"/>
              </a:p>
            </p:txBody>
          </p:sp>
        </mc:Choice>
        <mc:Fallback>
          <p:sp>
            <p:nvSpPr>
              <p:cNvPr id="6" name="Content Placeholder 2"/>
              <p:cNvSpPr>
                <a:spLocks noGrp="1" noRot="1" noChangeAspect="1" noMove="1" noResize="1" noEditPoints="1" noAdjustHandles="1" noChangeArrowheads="1" noChangeShapeType="1" noTextEdit="1"/>
              </p:cNvSpPr>
              <p:nvPr>
                <p:ph idx="1"/>
              </p:nvPr>
            </p:nvSpPr>
            <p:spPr>
              <a:xfrm>
                <a:off x="457200" y="2819400"/>
                <a:ext cx="8229600" cy="2971800"/>
              </a:xfrm>
              <a:blipFill rotWithShape="1">
                <a:blip r:embed="rId3" cstate="print"/>
                <a:stretch>
                  <a:fillRect l="-1852" t="-2669"/>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4938590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30 </a:t>
            </a:r>
            <a:endParaRPr lang="en-US" dirty="0"/>
          </a:p>
        </p:txBody>
      </p:sp>
      <mc:AlternateContent xmlns:mc="http://schemas.openxmlformats.org/markup-compatibility/2006">
        <mc:Choice xmlns:a14="http://schemas.microsoft.com/office/drawing/2010/main" xmlns="" Requires="a14">
          <p:sp>
            <p:nvSpPr>
              <p:cNvPr id="6" name="Content Placeholder 2"/>
              <p:cNvSpPr>
                <a:spLocks noGrp="1"/>
              </p:cNvSpPr>
              <p:nvPr>
                <p:ph idx="1"/>
              </p:nvPr>
            </p:nvSpPr>
            <p:spPr>
              <a:xfrm>
                <a:off x="457200" y="2819400"/>
                <a:ext cx="8229600" cy="2971800"/>
              </a:xfrm>
            </p:spPr>
            <p:txBody>
              <a:bodyPr/>
              <a:lstStyle/>
              <a:p>
                <a:pPr marL="0" lvl="0" indent="0">
                  <a:buNone/>
                </a:pPr>
                <a:r>
                  <a:rPr lang="en-US" dirty="0"/>
                  <a:t>Suppose that </a:t>
                </a:r>
                <a14:m>
                  <m:oMath xmlns:m="http://schemas.openxmlformats.org/officeDocument/2006/math">
                    <m:func>
                      <m:funcPr>
                        <m:ctrlPr>
                          <a:rPr lang="en-US" i="1">
                            <a:latin typeface="Cambria Math"/>
                          </a:rPr>
                        </m:ctrlPr>
                      </m:funcPr>
                      <m:fName>
                        <m:sSub>
                          <m:sSubPr>
                            <m:ctrlPr>
                              <a:rPr lang="en-US" i="1">
                                <a:latin typeface="Cambria Math"/>
                              </a:rPr>
                            </m:ctrlPr>
                          </m:sSubPr>
                          <m:e>
                            <m:r>
                              <m:rPr>
                                <m:sty m:val="p"/>
                              </m:rPr>
                              <a:rPr lang="en-US">
                                <a:latin typeface="Cambria Math"/>
                              </a:rPr>
                              <m:t>log</m:t>
                            </m:r>
                          </m:e>
                          <m:sub>
                            <m:r>
                              <a:rPr lang="en-US" i="1">
                                <a:latin typeface="Cambria Math"/>
                              </a:rPr>
                              <m:t>2</m:t>
                            </m:r>
                          </m:sub>
                        </m:sSub>
                      </m:fName>
                      <m:e>
                        <m:r>
                          <a:rPr lang="en-US" i="1">
                            <a:latin typeface="Cambria Math"/>
                          </a:rPr>
                          <m:t>5</m:t>
                        </m:r>
                      </m:e>
                    </m:func>
                    <m:r>
                      <a:rPr lang="en-US" i="1">
                        <a:latin typeface="Cambria Math"/>
                      </a:rPr>
                      <m:t>=</m:t>
                    </m:r>
                    <m:r>
                      <a:rPr lang="en-US" i="1">
                        <a:latin typeface="Cambria Math"/>
                      </a:rPr>
                      <m:t>𝑎</m:t>
                    </m:r>
                    <m:r>
                      <a:rPr lang="en-US" i="1">
                        <a:latin typeface="Cambria Math"/>
                      </a:rPr>
                      <m:t> </m:t>
                    </m:r>
                  </m:oMath>
                </a14:m>
                <a:r>
                  <a:rPr lang="en-US" dirty="0"/>
                  <a:t>and </a:t>
                </a:r>
                <a14:m>
                  <m:oMath xmlns:m="http://schemas.openxmlformats.org/officeDocument/2006/math">
                    <m:func>
                      <m:funcPr>
                        <m:ctrlPr>
                          <a:rPr lang="en-US" i="1">
                            <a:latin typeface="Cambria Math"/>
                          </a:rPr>
                        </m:ctrlPr>
                      </m:funcPr>
                      <m:fName>
                        <m:sSub>
                          <m:sSubPr>
                            <m:ctrlPr>
                              <a:rPr lang="en-US" i="1">
                                <a:latin typeface="Cambria Math"/>
                              </a:rPr>
                            </m:ctrlPr>
                          </m:sSubPr>
                          <m:e>
                            <m:r>
                              <m:rPr>
                                <m:sty m:val="p"/>
                              </m:rPr>
                              <a:rPr lang="en-US">
                                <a:latin typeface="Cambria Math"/>
                              </a:rPr>
                              <m:t>log</m:t>
                            </m:r>
                          </m:e>
                          <m:sub>
                            <m:r>
                              <a:rPr lang="en-US" i="1">
                                <a:latin typeface="Cambria Math"/>
                              </a:rPr>
                              <m:t>4</m:t>
                            </m:r>
                          </m:sub>
                        </m:sSub>
                      </m:fName>
                      <m:e>
                        <m:r>
                          <a:rPr lang="en-US" i="1">
                            <a:latin typeface="Cambria Math"/>
                          </a:rPr>
                          <m:t>7</m:t>
                        </m:r>
                      </m:e>
                    </m:func>
                    <m:r>
                      <a:rPr lang="en-US" i="1">
                        <a:latin typeface="Cambria Math"/>
                      </a:rPr>
                      <m:t>=</m:t>
                    </m:r>
                    <m:r>
                      <a:rPr lang="en-US" i="1">
                        <a:latin typeface="Cambria Math"/>
                      </a:rPr>
                      <m:t>𝑏</m:t>
                    </m:r>
                    <m:r>
                      <a:rPr lang="en-US" i="1">
                        <a:latin typeface="Cambria Math"/>
                      </a:rPr>
                      <m:t>.</m:t>
                    </m:r>
                  </m:oMath>
                </a14:m>
                <a:r>
                  <a:rPr lang="en-US" dirty="0"/>
                  <a:t> In terms of </a:t>
                </a:r>
                <a:r>
                  <a:rPr lang="en-US" i="1" dirty="0"/>
                  <a:t>a </a:t>
                </a:r>
                <a:r>
                  <a:rPr lang="en-US" dirty="0"/>
                  <a:t>and </a:t>
                </a:r>
                <a:r>
                  <a:rPr lang="en-US" i="1" dirty="0"/>
                  <a:t>b</a:t>
                </a:r>
                <a:r>
                  <a:rPr lang="en-US" dirty="0"/>
                  <a:t>, what is </a:t>
                </a:r>
                <a14:m>
                  <m:oMath xmlns:m="http://schemas.openxmlformats.org/officeDocument/2006/math">
                    <m:func>
                      <m:funcPr>
                        <m:ctrlPr>
                          <a:rPr lang="en-US" i="1">
                            <a:latin typeface="Cambria Math"/>
                          </a:rPr>
                        </m:ctrlPr>
                      </m:funcPr>
                      <m:fName>
                        <m:sSub>
                          <m:sSubPr>
                            <m:ctrlPr>
                              <a:rPr lang="en-US" i="1">
                                <a:latin typeface="Cambria Math"/>
                              </a:rPr>
                            </m:ctrlPr>
                          </m:sSubPr>
                          <m:e>
                            <m:r>
                              <m:rPr>
                                <m:sty m:val="p"/>
                              </m:rPr>
                              <a:rPr lang="en-US">
                                <a:latin typeface="Cambria Math"/>
                              </a:rPr>
                              <m:t>log</m:t>
                            </m:r>
                          </m:e>
                          <m:sub>
                            <m:r>
                              <a:rPr lang="en-US" i="1">
                                <a:latin typeface="Cambria Math"/>
                              </a:rPr>
                              <m:t>5</m:t>
                            </m:r>
                          </m:sub>
                        </m:sSub>
                      </m:fName>
                      <m:e>
                        <m:r>
                          <a:rPr lang="en-US" i="1">
                            <a:latin typeface="Cambria Math"/>
                          </a:rPr>
                          <m:t>7</m:t>
                        </m:r>
                      </m:e>
                    </m:func>
                  </m:oMath>
                </a14:m>
                <a:r>
                  <a:rPr lang="en-US" dirty="0"/>
                  <a:t>? Eliminate all logarithms in the answer.</a:t>
                </a:r>
              </a:p>
              <a:p>
                <a:pPr marL="0" indent="0">
                  <a:buNone/>
                </a:pPr>
                <a:endParaRPr lang="en-US" dirty="0"/>
              </a:p>
            </p:txBody>
          </p:sp>
        </mc:Choice>
        <mc:Fallback>
          <p:sp>
            <p:nvSpPr>
              <p:cNvPr id="6" name="Content Placeholder 2"/>
              <p:cNvSpPr>
                <a:spLocks noGrp="1" noRot="1" noChangeAspect="1" noMove="1" noResize="1" noEditPoints="1" noAdjustHandles="1" noChangeArrowheads="1" noChangeShapeType="1" noTextEdit="1"/>
              </p:cNvSpPr>
              <p:nvPr>
                <p:ph idx="1"/>
              </p:nvPr>
            </p:nvSpPr>
            <p:spPr>
              <a:xfrm>
                <a:off x="457200" y="2819400"/>
                <a:ext cx="8229600" cy="2971800"/>
              </a:xfrm>
              <a:blipFill rotWithShape="1">
                <a:blip r:embed="rId3" cstate="print"/>
                <a:stretch>
                  <a:fillRect l="-1852" t="-2464"/>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9665269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31 </a:t>
            </a:r>
            <a:endParaRPr lang="en-US" dirty="0"/>
          </a:p>
        </p:txBody>
      </p:sp>
      <p:sp>
        <p:nvSpPr>
          <p:cNvPr id="6" name="Content Placeholder 2"/>
          <p:cNvSpPr>
            <a:spLocks noGrp="1"/>
          </p:cNvSpPr>
          <p:nvPr>
            <p:ph idx="1"/>
          </p:nvPr>
        </p:nvSpPr>
        <p:spPr>
          <a:xfrm>
            <a:off x="457200" y="2819400"/>
            <a:ext cx="8229600" cy="2971800"/>
          </a:xfrm>
        </p:spPr>
        <p:txBody>
          <a:bodyPr/>
          <a:lstStyle/>
          <a:p>
            <a:pPr marL="0" lvl="0" indent="0">
              <a:buNone/>
            </a:pPr>
            <a:r>
              <a:rPr lang="en-US" dirty="0"/>
              <a:t>The two digits in Mr. Chan’s age are the same as the digits in Mr. Fore’s age, but in reverse order. In five years Mr. Chan will be twice as old as Mr. Fore will be then. What is the difference in the current ages of Fore and Chan?</a:t>
            </a:r>
          </a:p>
          <a:p>
            <a:pPr marL="0" indent="0">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9665269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32 </a:t>
            </a:r>
            <a:endParaRPr lang="en-US" dirty="0"/>
          </a:p>
        </p:txBody>
      </p:sp>
      <p:sp>
        <p:nvSpPr>
          <p:cNvPr id="6" name="Content Placeholder 2"/>
          <p:cNvSpPr>
            <a:spLocks noGrp="1"/>
          </p:cNvSpPr>
          <p:nvPr>
            <p:ph idx="1"/>
          </p:nvPr>
        </p:nvSpPr>
        <p:spPr>
          <a:xfrm>
            <a:off x="457200" y="2819400"/>
            <a:ext cx="8229600" cy="2971800"/>
          </a:xfrm>
        </p:spPr>
        <p:txBody>
          <a:bodyPr/>
          <a:lstStyle/>
          <a:p>
            <a:pPr marL="0" lvl="0" indent="0">
              <a:buNone/>
            </a:pPr>
            <a:r>
              <a:rPr lang="en-US" dirty="0"/>
              <a:t>How many integers not exceeding 2012 are divisible by 4 and 6 but not 5?</a:t>
            </a:r>
          </a:p>
          <a:p>
            <a:pPr marL="0" indent="0">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9665269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33 </a:t>
            </a:r>
            <a:endParaRPr lang="en-US" dirty="0"/>
          </a:p>
        </p:txBody>
      </p:sp>
      <p:sp>
        <p:nvSpPr>
          <p:cNvPr id="6" name="Content Placeholder 2"/>
          <p:cNvSpPr>
            <a:spLocks noGrp="1"/>
          </p:cNvSpPr>
          <p:nvPr>
            <p:ph idx="1"/>
          </p:nvPr>
        </p:nvSpPr>
        <p:spPr>
          <a:xfrm>
            <a:off x="457200" y="2819400"/>
            <a:ext cx="8229600" cy="2971800"/>
          </a:xfrm>
        </p:spPr>
        <p:txBody>
          <a:bodyPr/>
          <a:lstStyle/>
          <a:p>
            <a:pPr marL="0" lvl="0" indent="0">
              <a:buNone/>
            </a:pPr>
            <a:r>
              <a:rPr lang="en-US" dirty="0"/>
              <a:t>A Girl Scout troop buys 1000 candy bars at a price of ten for 7 dollars. They sell all the candy bars at the price of two for $1.50. What was their profit, in dollars?</a:t>
            </a:r>
          </a:p>
          <a:p>
            <a:pPr marL="0" indent="0">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9665269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34</a:t>
            </a:r>
            <a:endParaRPr lang="en-US" dirty="0"/>
          </a:p>
        </p:txBody>
      </p:sp>
      <p:sp>
        <p:nvSpPr>
          <p:cNvPr id="6" name="Content Placeholder 2"/>
          <p:cNvSpPr>
            <a:spLocks noGrp="1"/>
          </p:cNvSpPr>
          <p:nvPr>
            <p:ph idx="1"/>
          </p:nvPr>
        </p:nvSpPr>
        <p:spPr>
          <a:xfrm>
            <a:off x="457200" y="2209800"/>
            <a:ext cx="8229600" cy="2971800"/>
          </a:xfrm>
        </p:spPr>
        <p:txBody>
          <a:bodyPr>
            <a:noAutofit/>
          </a:bodyPr>
          <a:lstStyle/>
          <a:p>
            <a:pPr marL="0" indent="0">
              <a:buNone/>
            </a:pPr>
            <a:r>
              <a:rPr lang="en-US" sz="2800" dirty="0"/>
              <a:t>Sophia, </a:t>
            </a:r>
            <a:r>
              <a:rPr lang="en-US" sz="2800" dirty="0" err="1"/>
              <a:t>Ashwin</a:t>
            </a:r>
            <a:r>
              <a:rPr lang="en-US" sz="2800" dirty="0"/>
              <a:t>, and Arthi are working to produce problems for Math Bowl. The time it takes for Sophia to do the work is 1/a of the time it takes for </a:t>
            </a:r>
            <a:r>
              <a:rPr lang="en-US" sz="2800" dirty="0" err="1"/>
              <a:t>Ashwin</a:t>
            </a:r>
            <a:r>
              <a:rPr lang="en-US" sz="2800" dirty="0"/>
              <a:t> and Arthi to finish the work. The time it takes for </a:t>
            </a:r>
            <a:r>
              <a:rPr lang="en-US" sz="2800" dirty="0" err="1"/>
              <a:t>Ashwin</a:t>
            </a:r>
            <a:r>
              <a:rPr lang="en-US" sz="2800" dirty="0"/>
              <a:t> to do the work is 1/b of the time it takes for Sophia and Arthi to accomplish the work. How </a:t>
            </a:r>
            <a:r>
              <a:rPr lang="en-US" sz="2800" dirty="0" smtClean="0"/>
              <a:t>long will </a:t>
            </a:r>
            <a:r>
              <a:rPr lang="en-US" sz="2800" dirty="0"/>
              <a:t>Arthi have to work to finish compared to </a:t>
            </a:r>
            <a:r>
              <a:rPr lang="en-US" sz="2800" dirty="0" smtClean="0"/>
              <a:t>how long it takes when </a:t>
            </a:r>
            <a:r>
              <a:rPr lang="en-US" sz="2800" dirty="0"/>
              <a:t>Sophia and </a:t>
            </a:r>
            <a:r>
              <a:rPr lang="en-US" sz="2800" dirty="0" err="1"/>
              <a:t>Ashwin</a:t>
            </a:r>
            <a:r>
              <a:rPr lang="en-US" sz="2800" dirty="0"/>
              <a:t> are working together? Express your answer in terms of a and b.</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20227435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35 </a:t>
            </a:r>
            <a:endParaRPr lang="en-US" dirty="0"/>
          </a:p>
        </p:txBody>
      </p:sp>
      <p:sp>
        <p:nvSpPr>
          <p:cNvPr id="6" name="Content Placeholder 2"/>
          <p:cNvSpPr>
            <a:spLocks noGrp="1"/>
          </p:cNvSpPr>
          <p:nvPr>
            <p:ph idx="1"/>
          </p:nvPr>
        </p:nvSpPr>
        <p:spPr>
          <a:xfrm>
            <a:off x="457200" y="5257800"/>
            <a:ext cx="8229600" cy="838200"/>
          </a:xfrm>
        </p:spPr>
        <p:txBody>
          <a:bodyPr/>
          <a:lstStyle/>
          <a:p>
            <a:pPr marL="0" indent="0">
              <a:buNone/>
            </a:pPr>
            <a:r>
              <a:rPr lang="en-US" dirty="0" smtClean="0"/>
              <a:t>Given the diagram above, evaluate  ED/AE.</a:t>
            </a: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grpSp>
        <p:nvGrpSpPr>
          <p:cNvPr id="1026" name="Group 2"/>
          <p:cNvGrpSpPr>
            <a:grpSpLocks/>
          </p:cNvGrpSpPr>
          <p:nvPr/>
        </p:nvGrpSpPr>
        <p:grpSpPr bwMode="auto">
          <a:xfrm>
            <a:off x="2057400" y="1600200"/>
            <a:ext cx="4419600" cy="3734036"/>
            <a:chOff x="2079" y="476"/>
            <a:chExt cx="4835" cy="4085"/>
          </a:xfrm>
        </p:grpSpPr>
        <p:sp>
          <p:nvSpPr>
            <p:cNvPr id="1027" name="AutoShape 3"/>
            <p:cNvSpPr>
              <a:spLocks noChangeArrowheads="1"/>
            </p:cNvSpPr>
            <p:nvPr/>
          </p:nvSpPr>
          <p:spPr bwMode="auto">
            <a:xfrm>
              <a:off x="2610" y="1059"/>
              <a:ext cx="3912" cy="2909"/>
            </a:xfrm>
            <a:prstGeom prst="triangle">
              <a:avLst>
                <a:gd name="adj"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28" name="Text Box 4"/>
            <p:cNvSpPr txBox="1">
              <a:spLocks noChangeArrowheads="1"/>
            </p:cNvSpPr>
            <p:nvPr/>
          </p:nvSpPr>
          <p:spPr bwMode="auto">
            <a:xfrm>
              <a:off x="4362" y="476"/>
              <a:ext cx="392" cy="58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Calibri" pitchFamily="34" charset="0"/>
                  <a:ea typeface="SimSun" pitchFamily="2" charset="-122"/>
                </a:rPr>
                <a:t>A</a:t>
              </a:r>
              <a:endParaRPr kumimoji="0" lang="en-US" sz="1800" b="0" i="0" u="none" strike="noStrike" cap="none" normalizeH="0" baseline="0" smtClean="0">
                <a:ln>
                  <a:noFill/>
                </a:ln>
                <a:solidFill>
                  <a:schemeClr val="tx1"/>
                </a:solidFill>
                <a:effectLst/>
                <a:latin typeface="Arial" pitchFamily="34" charset="0"/>
              </a:endParaRPr>
            </a:p>
          </p:txBody>
        </p:sp>
        <p:sp>
          <p:nvSpPr>
            <p:cNvPr id="1029" name="Text Box 5"/>
            <p:cNvSpPr txBox="1">
              <a:spLocks noChangeArrowheads="1"/>
            </p:cNvSpPr>
            <p:nvPr/>
          </p:nvSpPr>
          <p:spPr bwMode="auto">
            <a:xfrm>
              <a:off x="6522" y="3859"/>
              <a:ext cx="392" cy="58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Calibri" pitchFamily="34" charset="0"/>
                  <a:ea typeface="SimSun" pitchFamily="2" charset="-122"/>
                </a:rPr>
                <a:t>C</a:t>
              </a:r>
              <a:endParaRPr kumimoji="0" lang="en-US" sz="1800" b="0" i="0" u="none" strike="noStrike" cap="none" normalizeH="0" baseline="0" smtClean="0">
                <a:ln>
                  <a:noFill/>
                </a:ln>
                <a:solidFill>
                  <a:schemeClr val="tx1"/>
                </a:solidFill>
                <a:effectLst/>
                <a:latin typeface="Arial" pitchFamily="34" charset="0"/>
              </a:endParaRPr>
            </a:p>
          </p:txBody>
        </p:sp>
        <p:sp>
          <p:nvSpPr>
            <p:cNvPr id="1030" name="Text Box 6"/>
            <p:cNvSpPr txBox="1">
              <a:spLocks noChangeArrowheads="1"/>
            </p:cNvSpPr>
            <p:nvPr/>
          </p:nvSpPr>
          <p:spPr bwMode="auto">
            <a:xfrm>
              <a:off x="2079" y="3954"/>
              <a:ext cx="392" cy="58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chemeClr val="tx1"/>
                  </a:solidFill>
                  <a:effectLst/>
                  <a:latin typeface="Calibri" pitchFamily="34" charset="0"/>
                  <a:ea typeface="SimSun" pitchFamily="2" charset="-122"/>
                </a:rPr>
                <a:t>B</a:t>
              </a:r>
              <a:endParaRPr kumimoji="0" lang="en-US" sz="1800" b="0" i="0" u="none" strike="noStrike" cap="none" normalizeH="0" baseline="0" smtClean="0">
                <a:ln>
                  <a:noFill/>
                </a:ln>
                <a:solidFill>
                  <a:schemeClr val="tx1"/>
                </a:solidFill>
                <a:effectLst/>
                <a:latin typeface="Arial" pitchFamily="34" charset="0"/>
              </a:endParaRPr>
            </a:p>
          </p:txBody>
        </p:sp>
        <p:sp>
          <p:nvSpPr>
            <p:cNvPr id="1031" name="Text Box 7"/>
            <p:cNvSpPr txBox="1">
              <a:spLocks noChangeArrowheads="1"/>
            </p:cNvSpPr>
            <p:nvPr/>
          </p:nvSpPr>
          <p:spPr bwMode="auto">
            <a:xfrm>
              <a:off x="3182" y="2021"/>
              <a:ext cx="345" cy="51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SimSun" pitchFamily="2" charset="-122"/>
                </a:rPr>
                <a:t>5</a:t>
              </a:r>
              <a:endParaRPr kumimoji="0" lang="en-US" sz="1800" b="0" i="0" u="none" strike="noStrike" cap="none" normalizeH="0" baseline="0" smtClean="0">
                <a:ln>
                  <a:noFill/>
                </a:ln>
                <a:solidFill>
                  <a:schemeClr val="tx1"/>
                </a:solidFill>
                <a:effectLst/>
                <a:latin typeface="Arial" pitchFamily="34" charset="0"/>
              </a:endParaRPr>
            </a:p>
          </p:txBody>
        </p:sp>
        <p:cxnSp>
          <p:nvCxnSpPr>
            <p:cNvPr id="1032" name="AutoShape 8"/>
            <p:cNvCxnSpPr>
              <a:cxnSpLocks noChangeShapeType="1"/>
            </p:cNvCxnSpPr>
            <p:nvPr/>
          </p:nvCxnSpPr>
          <p:spPr bwMode="auto">
            <a:xfrm>
              <a:off x="4564" y="1073"/>
              <a:ext cx="190" cy="2895"/>
            </a:xfrm>
            <a:prstGeom prst="straightConnector1">
              <a:avLst/>
            </a:prstGeom>
            <a:noFill/>
            <a:ln w="9525">
              <a:solidFill>
                <a:srgbClr val="000000"/>
              </a:solidFill>
              <a:round/>
              <a:headEnd/>
              <a:tailEnd/>
            </a:ln>
          </p:spPr>
        </p:cxnSp>
        <p:sp>
          <p:nvSpPr>
            <p:cNvPr id="1033" name="Text Box 9"/>
            <p:cNvSpPr txBox="1">
              <a:spLocks noChangeArrowheads="1"/>
            </p:cNvSpPr>
            <p:nvPr/>
          </p:nvSpPr>
          <p:spPr bwMode="auto">
            <a:xfrm>
              <a:off x="4286" y="2760"/>
              <a:ext cx="392" cy="5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Calibri" pitchFamily="34" charset="0"/>
                  <a:ea typeface="SimSun" pitchFamily="2" charset="-122"/>
                </a:rPr>
                <a:t>E</a:t>
              </a:r>
              <a:endParaRPr kumimoji="0" lang="en-US" sz="1800" b="0" i="0" u="none" strike="noStrike" cap="none" normalizeH="0" baseline="0" smtClean="0">
                <a:ln>
                  <a:noFill/>
                </a:ln>
                <a:solidFill>
                  <a:schemeClr val="tx1"/>
                </a:solidFill>
                <a:effectLst/>
                <a:latin typeface="Arial" pitchFamily="34" charset="0"/>
              </a:endParaRPr>
            </a:p>
          </p:txBody>
        </p:sp>
        <p:cxnSp>
          <p:nvCxnSpPr>
            <p:cNvPr id="1034" name="AutoShape 10"/>
            <p:cNvCxnSpPr>
              <a:cxnSpLocks noChangeShapeType="1"/>
            </p:cNvCxnSpPr>
            <p:nvPr/>
          </p:nvCxnSpPr>
          <p:spPr bwMode="auto">
            <a:xfrm flipV="1">
              <a:off x="2610" y="2325"/>
              <a:ext cx="2824" cy="1629"/>
            </a:xfrm>
            <a:prstGeom prst="straightConnector1">
              <a:avLst/>
            </a:prstGeom>
            <a:noFill/>
            <a:ln w="9525">
              <a:solidFill>
                <a:srgbClr val="000000"/>
              </a:solidFill>
              <a:round/>
              <a:headEnd/>
              <a:tailEnd/>
            </a:ln>
          </p:spPr>
        </p:cxnSp>
        <p:sp>
          <p:nvSpPr>
            <p:cNvPr id="1035" name="Text Box 11"/>
            <p:cNvSpPr txBox="1">
              <a:spLocks noChangeArrowheads="1"/>
            </p:cNvSpPr>
            <p:nvPr/>
          </p:nvSpPr>
          <p:spPr bwMode="auto">
            <a:xfrm>
              <a:off x="3527" y="4075"/>
              <a:ext cx="392" cy="48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SimSun" pitchFamily="2" charset="-122"/>
                </a:rPr>
                <a:t>2</a:t>
              </a:r>
              <a:endParaRPr kumimoji="0" lang="en-US" sz="1800" b="0" i="0" u="none" strike="noStrike" cap="none" normalizeH="0" baseline="0" smtClean="0">
                <a:ln>
                  <a:noFill/>
                </a:ln>
                <a:solidFill>
                  <a:schemeClr val="tx1"/>
                </a:solidFill>
                <a:effectLst/>
                <a:latin typeface="Arial" pitchFamily="34" charset="0"/>
              </a:endParaRPr>
            </a:p>
          </p:txBody>
        </p:sp>
        <p:sp>
          <p:nvSpPr>
            <p:cNvPr id="1036" name="Text Box 12"/>
            <p:cNvSpPr txBox="1">
              <a:spLocks noChangeArrowheads="1"/>
            </p:cNvSpPr>
            <p:nvPr/>
          </p:nvSpPr>
          <p:spPr bwMode="auto">
            <a:xfrm>
              <a:off x="5356" y="4075"/>
              <a:ext cx="392" cy="48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Calibri" pitchFamily="34" charset="0"/>
                  <a:ea typeface="SimSun" pitchFamily="2" charset="-122"/>
                </a:rPr>
                <a:t>2</a:t>
              </a:r>
              <a:endParaRPr kumimoji="0" lang="en-US" sz="1800" b="0" i="0" u="none" strike="noStrike" cap="none" normalizeH="0" baseline="0" smtClean="0">
                <a:ln>
                  <a:noFill/>
                </a:ln>
                <a:solidFill>
                  <a:schemeClr val="tx1"/>
                </a:solidFill>
                <a:effectLst/>
                <a:latin typeface="Arial" pitchFamily="34" charset="0"/>
              </a:endParaRPr>
            </a:p>
          </p:txBody>
        </p:sp>
        <p:sp>
          <p:nvSpPr>
            <p:cNvPr id="1037" name="Arc 13"/>
            <p:cNvSpPr>
              <a:spLocks/>
            </p:cNvSpPr>
            <p:nvPr/>
          </p:nvSpPr>
          <p:spPr bwMode="auto">
            <a:xfrm>
              <a:off x="2920" y="3461"/>
              <a:ext cx="150" cy="234"/>
            </a:xfrm>
            <a:custGeom>
              <a:avLst/>
              <a:gdLst>
                <a:gd name="G0" fmla="+- 0 0 0"/>
                <a:gd name="G1" fmla="+- 21300 0 0"/>
                <a:gd name="G2" fmla="+- 21600 0 0"/>
                <a:gd name="T0" fmla="*/ 3586 w 21600"/>
                <a:gd name="T1" fmla="*/ 0 h 21300"/>
                <a:gd name="T2" fmla="*/ 21600 w 21600"/>
                <a:gd name="T3" fmla="*/ 21300 h 21300"/>
                <a:gd name="T4" fmla="*/ 0 w 21600"/>
                <a:gd name="T5" fmla="*/ 21300 h 21300"/>
              </a:gdLst>
              <a:ahLst/>
              <a:cxnLst>
                <a:cxn ang="0">
                  <a:pos x="T0" y="T1"/>
                </a:cxn>
                <a:cxn ang="0">
                  <a:pos x="T2" y="T3"/>
                </a:cxn>
                <a:cxn ang="0">
                  <a:pos x="T4" y="T5"/>
                </a:cxn>
              </a:cxnLst>
              <a:rect l="0" t="0" r="r" b="b"/>
              <a:pathLst>
                <a:path w="21600" h="21300" fill="none" extrusionOk="0">
                  <a:moveTo>
                    <a:pt x="3586" y="-1"/>
                  </a:moveTo>
                  <a:cubicBezTo>
                    <a:pt x="13985" y="1750"/>
                    <a:pt x="21600" y="10754"/>
                    <a:pt x="21600" y="21300"/>
                  </a:cubicBezTo>
                </a:path>
                <a:path w="21600" h="21300" stroke="0" extrusionOk="0">
                  <a:moveTo>
                    <a:pt x="3586" y="-1"/>
                  </a:moveTo>
                  <a:cubicBezTo>
                    <a:pt x="13985" y="1750"/>
                    <a:pt x="21600" y="10754"/>
                    <a:pt x="21600" y="21300"/>
                  </a:cubicBezTo>
                  <a:lnTo>
                    <a:pt x="0" y="213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8" name="Arc 14"/>
            <p:cNvSpPr>
              <a:spLocks/>
            </p:cNvSpPr>
            <p:nvPr/>
          </p:nvSpPr>
          <p:spPr bwMode="auto">
            <a:xfrm>
              <a:off x="3070" y="3695"/>
              <a:ext cx="150" cy="273"/>
            </a:xfrm>
            <a:custGeom>
              <a:avLst/>
              <a:gdLst>
                <a:gd name="G0" fmla="+- 0 0 0"/>
                <a:gd name="G1" fmla="+- 21300 0 0"/>
                <a:gd name="G2" fmla="+- 21600 0 0"/>
                <a:gd name="T0" fmla="*/ 3586 w 21600"/>
                <a:gd name="T1" fmla="*/ 0 h 21300"/>
                <a:gd name="T2" fmla="*/ 21600 w 21600"/>
                <a:gd name="T3" fmla="*/ 21300 h 21300"/>
                <a:gd name="T4" fmla="*/ 0 w 21600"/>
                <a:gd name="T5" fmla="*/ 21300 h 21300"/>
              </a:gdLst>
              <a:ahLst/>
              <a:cxnLst>
                <a:cxn ang="0">
                  <a:pos x="T0" y="T1"/>
                </a:cxn>
                <a:cxn ang="0">
                  <a:pos x="T2" y="T3"/>
                </a:cxn>
                <a:cxn ang="0">
                  <a:pos x="T4" y="T5"/>
                </a:cxn>
              </a:cxnLst>
              <a:rect l="0" t="0" r="r" b="b"/>
              <a:pathLst>
                <a:path w="21600" h="21300" fill="none" extrusionOk="0">
                  <a:moveTo>
                    <a:pt x="3586" y="-1"/>
                  </a:moveTo>
                  <a:cubicBezTo>
                    <a:pt x="13985" y="1750"/>
                    <a:pt x="21600" y="10754"/>
                    <a:pt x="21600" y="21300"/>
                  </a:cubicBezTo>
                </a:path>
                <a:path w="21600" h="21300" stroke="0" extrusionOk="0">
                  <a:moveTo>
                    <a:pt x="3586" y="-1"/>
                  </a:moveTo>
                  <a:cubicBezTo>
                    <a:pt x="13985" y="1750"/>
                    <a:pt x="21600" y="10754"/>
                    <a:pt x="21600" y="21300"/>
                  </a:cubicBezTo>
                  <a:lnTo>
                    <a:pt x="0" y="213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cxnSp>
          <p:nvCxnSpPr>
            <p:cNvPr id="1039" name="AutoShape 15"/>
            <p:cNvCxnSpPr>
              <a:cxnSpLocks noChangeShapeType="1"/>
            </p:cNvCxnSpPr>
            <p:nvPr/>
          </p:nvCxnSpPr>
          <p:spPr bwMode="auto">
            <a:xfrm flipV="1">
              <a:off x="2920" y="3458"/>
              <a:ext cx="202" cy="182"/>
            </a:xfrm>
            <a:prstGeom prst="straightConnector1">
              <a:avLst/>
            </a:prstGeom>
            <a:noFill/>
            <a:ln w="9525">
              <a:solidFill>
                <a:srgbClr val="000000"/>
              </a:solidFill>
              <a:round/>
              <a:headEnd/>
              <a:tailEnd/>
            </a:ln>
          </p:spPr>
        </p:cxnSp>
        <p:cxnSp>
          <p:nvCxnSpPr>
            <p:cNvPr id="1040" name="AutoShape 16"/>
            <p:cNvCxnSpPr>
              <a:cxnSpLocks noChangeShapeType="1"/>
            </p:cNvCxnSpPr>
            <p:nvPr/>
          </p:nvCxnSpPr>
          <p:spPr bwMode="auto">
            <a:xfrm flipV="1">
              <a:off x="3070" y="3780"/>
              <a:ext cx="150" cy="79"/>
            </a:xfrm>
            <a:prstGeom prst="straightConnector1">
              <a:avLst/>
            </a:prstGeom>
            <a:noFill/>
            <a:ln w="9525">
              <a:solidFill>
                <a:srgbClr val="000000"/>
              </a:solidFill>
              <a:round/>
              <a:headEnd/>
              <a:tailEnd/>
            </a:ln>
          </p:spPr>
        </p:cxnSp>
        <p:sp>
          <p:nvSpPr>
            <p:cNvPr id="1041" name="Text Box 17"/>
            <p:cNvSpPr txBox="1">
              <a:spLocks noChangeArrowheads="1"/>
            </p:cNvSpPr>
            <p:nvPr/>
          </p:nvSpPr>
          <p:spPr bwMode="auto">
            <a:xfrm>
              <a:off x="4534" y="3904"/>
              <a:ext cx="392" cy="5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Calibri" pitchFamily="34" charset="0"/>
                  <a:ea typeface="SimSun" pitchFamily="2" charset="-122"/>
                </a:rPr>
                <a:t>D</a:t>
              </a:r>
              <a:endParaRPr kumimoji="0" lang="en-US" sz="1800" b="0" i="0" u="none" strike="noStrike" cap="none" normalizeH="0" baseline="0" smtClean="0">
                <a:ln>
                  <a:noFill/>
                </a:ln>
                <a:solidFill>
                  <a:schemeClr val="tx1"/>
                </a:solidFill>
                <a:effectLst/>
                <a:latin typeface="Arial" pitchFamily="34" charset="0"/>
              </a:endParaRPr>
            </a:p>
          </p:txBody>
        </p:sp>
        <p:sp>
          <p:nvSpPr>
            <p:cNvPr id="1042" name="Text Box 18"/>
            <p:cNvSpPr txBox="1">
              <a:spLocks noChangeArrowheads="1"/>
            </p:cNvSpPr>
            <p:nvPr/>
          </p:nvSpPr>
          <p:spPr bwMode="auto">
            <a:xfrm>
              <a:off x="5484" y="2021"/>
              <a:ext cx="392" cy="5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Calibri" pitchFamily="34" charset="0"/>
                  <a:ea typeface="SimSun" pitchFamily="2" charset="-122"/>
                </a:rPr>
                <a:t>F</a:t>
              </a:r>
              <a:endParaRPr kumimoji="0" lang="en-US" sz="1800" b="0" i="0" u="none" strike="noStrike" cap="none" normalizeH="0" baseline="0" smtClean="0">
                <a:ln>
                  <a:noFill/>
                </a:ln>
                <a:solidFill>
                  <a:schemeClr val="tx1"/>
                </a:solidFill>
                <a:effectLst/>
                <a:latin typeface="Arial" pitchFamily="34" charset="0"/>
              </a:endParaRPr>
            </a:p>
          </p:txBody>
        </p:sp>
      </p:grpSp>
    </p:spTree>
    <p:extLst>
      <p:ext uri="{BB962C8B-B14F-4D97-AF65-F5344CB8AC3E}">
        <p14:creationId xmlns:p14="http://schemas.microsoft.com/office/powerpoint/2010/main" xmlns="" val="470725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3</a:t>
            </a:r>
            <a:endParaRPr lang="en-US" dirty="0"/>
          </a:p>
        </p:txBody>
      </p:sp>
      <p:sp>
        <p:nvSpPr>
          <p:cNvPr id="6" name="Content Placeholder 2"/>
          <p:cNvSpPr>
            <a:spLocks noGrp="1"/>
          </p:cNvSpPr>
          <p:nvPr>
            <p:ph idx="1"/>
          </p:nvPr>
        </p:nvSpPr>
        <p:spPr>
          <a:xfrm>
            <a:off x="457200" y="2819400"/>
            <a:ext cx="8229600" cy="2971800"/>
          </a:xfrm>
        </p:spPr>
        <p:txBody>
          <a:bodyPr>
            <a:normAutofit fontScale="85000" lnSpcReduction="20000"/>
          </a:bodyPr>
          <a:lstStyle/>
          <a:p>
            <a:pPr marL="0" indent="0">
              <a:buNone/>
            </a:pPr>
            <a:r>
              <a:rPr lang="en-US" dirty="0"/>
              <a:t>The integers from 1 to 100 inclusive are randomly spaced on a circle.  </a:t>
            </a:r>
            <a:r>
              <a:rPr lang="en-US" dirty="0" smtClean="0"/>
              <a:t>Andrew randomly picks </a:t>
            </a:r>
            <a:r>
              <a:rPr lang="en-US" dirty="0"/>
              <a:t>one of the </a:t>
            </a:r>
            <a:r>
              <a:rPr lang="en-US" dirty="0" smtClean="0"/>
              <a:t>integers</a:t>
            </a:r>
            <a:r>
              <a:rPr lang="en-US" dirty="0"/>
              <a:t> </a:t>
            </a:r>
            <a:r>
              <a:rPr lang="en-US" dirty="0" smtClean="0"/>
              <a:t>from 1 to 99, then moves </a:t>
            </a:r>
            <a:r>
              <a:rPr lang="en-US" dirty="0"/>
              <a:t>clockwise to the next integer.  If the next integer is not 100, </a:t>
            </a:r>
            <a:r>
              <a:rPr lang="en-US" dirty="0" smtClean="0"/>
              <a:t>he again moves </a:t>
            </a:r>
            <a:r>
              <a:rPr lang="en-US" dirty="0"/>
              <a:t>clockwise to the next </a:t>
            </a:r>
            <a:r>
              <a:rPr lang="en-US" dirty="0" smtClean="0"/>
              <a:t>integer, and repeats </a:t>
            </a:r>
            <a:r>
              <a:rPr lang="en-US" dirty="0"/>
              <a:t>these moves until </a:t>
            </a:r>
            <a:r>
              <a:rPr lang="en-US" dirty="0" smtClean="0"/>
              <a:t>he reaches </a:t>
            </a:r>
            <a:r>
              <a:rPr lang="en-US" dirty="0"/>
              <a:t>100.  What is the expected number of moves </a:t>
            </a:r>
            <a:r>
              <a:rPr lang="en-US" dirty="0" smtClean="0"/>
              <a:t>Andrew will </a:t>
            </a:r>
            <a:r>
              <a:rPr lang="en-US" dirty="0"/>
              <a:t>have to make? (if he picks 100 at the very beginning, </a:t>
            </a:r>
            <a:r>
              <a:rPr lang="en-US" dirty="0" smtClean="0"/>
              <a:t>he will </a:t>
            </a:r>
            <a:r>
              <a:rPr lang="en-US" dirty="0"/>
              <a:t>make 0 moves)</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3146277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4</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A salt solution containing 6% salt is mixed with 2ml of a salt solution containing 15% salt to obtain a 12% solution. How much of the 6% solution should be used?</a:t>
            </a:r>
          </a:p>
          <a:p>
            <a:pPr marL="0" indent="0">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46749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5 </a:t>
            </a:r>
            <a:endParaRPr lang="en-US" dirty="0"/>
          </a:p>
        </p:txBody>
      </p:sp>
      <p:sp>
        <p:nvSpPr>
          <p:cNvPr id="6" name="Content Placeholder 2"/>
          <p:cNvSpPr>
            <a:spLocks noGrp="1"/>
          </p:cNvSpPr>
          <p:nvPr>
            <p:ph idx="1"/>
          </p:nvPr>
        </p:nvSpPr>
        <p:spPr>
          <a:xfrm>
            <a:off x="457200" y="2819400"/>
            <a:ext cx="8229600" cy="2971800"/>
          </a:xfrm>
        </p:spPr>
        <p:txBody>
          <a:bodyPr>
            <a:normAutofit lnSpcReduction="10000"/>
          </a:bodyPr>
          <a:lstStyle/>
          <a:p>
            <a:pPr marL="0" lvl="0" indent="0">
              <a:buNone/>
            </a:pPr>
            <a:r>
              <a:rPr lang="en-US" dirty="0"/>
              <a:t>Socially Awkward Penguin is silently following Scumbag Steve. The penguin stays still while Steve walks 100 feet north from him, then 80 feet east, and 40 feet south. </a:t>
            </a:r>
            <a:r>
              <a:rPr lang="en-US" dirty="0" smtClean="0"/>
              <a:t>At the end, what </a:t>
            </a:r>
            <a:r>
              <a:rPr lang="en-US" dirty="0"/>
              <a:t>is the sine of the angle between the </a:t>
            </a:r>
            <a:r>
              <a:rPr lang="en-US" dirty="0" smtClean="0"/>
              <a:t>penguin, Steve, and a line going east from the penguin? </a:t>
            </a:r>
            <a:endParaRPr lang="en-US" dirty="0"/>
          </a:p>
          <a:p>
            <a:pPr marL="0" indent="0">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3652587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6 </a:t>
            </a:r>
            <a:endParaRPr lang="en-US" dirty="0"/>
          </a:p>
        </p:txBody>
      </p:sp>
      <p:sp>
        <p:nvSpPr>
          <p:cNvPr id="6" name="Content Placeholder 2"/>
          <p:cNvSpPr>
            <a:spLocks noGrp="1"/>
          </p:cNvSpPr>
          <p:nvPr>
            <p:ph idx="1"/>
          </p:nvPr>
        </p:nvSpPr>
        <p:spPr>
          <a:xfrm>
            <a:off x="457200" y="2819400"/>
            <a:ext cx="8229600" cy="2971800"/>
          </a:xfrm>
        </p:spPr>
        <p:txBody>
          <a:bodyPr>
            <a:normAutofit lnSpcReduction="10000"/>
          </a:bodyPr>
          <a:lstStyle/>
          <a:p>
            <a:pPr marL="0" indent="0">
              <a:buNone/>
            </a:pPr>
            <a:r>
              <a:rPr lang="en-US" dirty="0"/>
              <a:t>Fred is thinking of four integers whose product is 48.  George is thinking of a different set of four integers whose product is also 48.  If the sum of George’s numbers is the same as the sum of Fred’s numbers, what is the sum of George’s numbers?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2791610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7 </a:t>
            </a:r>
            <a:endParaRPr lang="en-US" dirty="0"/>
          </a:p>
        </p:txBody>
      </p:sp>
      <mc:AlternateContent xmlns:mc="http://schemas.openxmlformats.org/markup-compatibility/2006">
        <mc:Choice xmlns:a14="http://schemas.microsoft.com/office/drawing/2010/main" xmlns="" Requires="a14">
          <p:sp>
            <p:nvSpPr>
              <p:cNvPr id="6" name="Content Placeholder 2"/>
              <p:cNvSpPr>
                <a:spLocks noGrp="1"/>
              </p:cNvSpPr>
              <p:nvPr>
                <p:ph idx="1"/>
              </p:nvPr>
            </p:nvSpPr>
            <p:spPr>
              <a:xfrm>
                <a:off x="457200" y="2819400"/>
                <a:ext cx="8229600" cy="2971800"/>
              </a:xfrm>
            </p:spPr>
            <p:txBody>
              <a:bodyPr/>
              <a:lstStyle/>
              <a:p>
                <a:pPr marL="0" indent="0">
                  <a:buNone/>
                </a:pPr>
                <a:r>
                  <a:rPr lang="en-US" dirty="0"/>
                  <a:t>What is the product of the minimum and maximum values of the equation </a:t>
                </a:r>
                <a:r>
                  <a:rPr lang="en-US" dirty="0" smtClean="0"/>
                  <a:t> </a:t>
                </a:r>
                <a14:m>
                  <m:oMath xmlns:m="http://schemas.openxmlformats.org/officeDocument/2006/math">
                    <m:r>
                      <a:rPr lang="en-US" i="1">
                        <a:latin typeface="Cambria Math"/>
                      </a:rPr>
                      <m:t>𝑦</m:t>
                    </m:r>
                    <m:r>
                      <a:rPr lang="en-US" i="1">
                        <a:latin typeface="Cambria Math"/>
                      </a:rPr>
                      <m:t>=</m:t>
                    </m:r>
                    <m:f>
                      <m:fPr>
                        <m:ctrlPr>
                          <a:rPr lang="en-US" i="1">
                            <a:latin typeface="Cambria Math"/>
                          </a:rPr>
                        </m:ctrlPr>
                      </m:fPr>
                      <m:num>
                        <m:sSup>
                          <m:sSupPr>
                            <m:ctrlPr>
                              <a:rPr lang="en-US" i="1">
                                <a:latin typeface="Cambria Math"/>
                              </a:rPr>
                            </m:ctrlPr>
                          </m:sSupPr>
                          <m:e>
                            <m:r>
                              <a:rPr lang="en-US" i="1">
                                <a:latin typeface="Cambria Math"/>
                              </a:rPr>
                              <m:t>𝑥</m:t>
                            </m:r>
                          </m:e>
                          <m:sup>
                            <m:r>
                              <a:rPr lang="en-US" i="1">
                                <a:latin typeface="Cambria Math"/>
                              </a:rPr>
                              <m:t>2</m:t>
                            </m:r>
                          </m:sup>
                        </m:sSup>
                        <m:r>
                          <a:rPr lang="en-US" i="1">
                            <a:latin typeface="Cambria Math"/>
                          </a:rPr>
                          <m:t>−2</m:t>
                        </m:r>
                        <m:r>
                          <a:rPr lang="en-US" i="1">
                            <a:latin typeface="Cambria Math"/>
                          </a:rPr>
                          <m:t>𝑥</m:t>
                        </m:r>
                        <m:r>
                          <a:rPr lang="en-US" i="1">
                            <a:latin typeface="Cambria Math"/>
                          </a:rPr>
                          <m:t>−3</m:t>
                        </m:r>
                      </m:num>
                      <m:den>
                        <m:r>
                          <a:rPr lang="en-US" i="1">
                            <a:latin typeface="Cambria Math"/>
                          </a:rPr>
                          <m:t>2</m:t>
                        </m:r>
                        <m:sSup>
                          <m:sSupPr>
                            <m:ctrlPr>
                              <a:rPr lang="en-US" i="1">
                                <a:latin typeface="Cambria Math"/>
                              </a:rPr>
                            </m:ctrlPr>
                          </m:sSupPr>
                          <m:e>
                            <m:r>
                              <a:rPr lang="en-US" i="1">
                                <a:latin typeface="Cambria Math"/>
                              </a:rPr>
                              <m:t>𝑥</m:t>
                            </m:r>
                          </m:e>
                          <m:sup>
                            <m:r>
                              <a:rPr lang="en-US" i="1">
                                <a:latin typeface="Cambria Math"/>
                              </a:rPr>
                              <m:t>2</m:t>
                            </m:r>
                          </m:sup>
                        </m:sSup>
                        <m:r>
                          <a:rPr lang="en-US" i="1">
                            <a:latin typeface="Cambria Math"/>
                          </a:rPr>
                          <m:t>+2</m:t>
                        </m:r>
                        <m:r>
                          <a:rPr lang="en-US" i="1">
                            <a:latin typeface="Cambria Math"/>
                          </a:rPr>
                          <m:t>𝑥</m:t>
                        </m:r>
                        <m:r>
                          <a:rPr lang="en-US" i="1">
                            <a:latin typeface="Cambria Math"/>
                          </a:rPr>
                          <m:t>+1</m:t>
                        </m:r>
                      </m:den>
                    </m:f>
                  </m:oMath>
                </a14:m>
                <a:r>
                  <a:rPr lang="en-US" dirty="0" smtClean="0"/>
                  <a:t>? </a:t>
                </a:r>
                <a:endParaRPr lang="en-US" dirty="0"/>
              </a:p>
            </p:txBody>
          </p:sp>
        </mc:Choice>
        <mc:Fallback>
          <p:sp>
            <p:nvSpPr>
              <p:cNvPr id="6" name="Content Placeholder 2"/>
              <p:cNvSpPr>
                <a:spLocks noGrp="1" noRot="1" noChangeAspect="1" noMove="1" noResize="1" noEditPoints="1" noAdjustHandles="1" noChangeArrowheads="1" noChangeShapeType="1" noTextEdit="1"/>
              </p:cNvSpPr>
              <p:nvPr>
                <p:ph idx="1"/>
              </p:nvPr>
            </p:nvSpPr>
            <p:spPr>
              <a:xfrm>
                <a:off x="457200" y="2819400"/>
                <a:ext cx="8229600" cy="2971800"/>
              </a:xfrm>
              <a:blipFill rotWithShape="1">
                <a:blip r:embed="rId3" cstate="print"/>
                <a:stretch>
                  <a:fillRect l="-1852" t="-2669" r="-1926"/>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63152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8 </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There is a square of side length 10 meters. Two arcs of radius 10 are drawn from adjacent corners of the square. What is the area, in square meters, of the part of the square not covered by either of the arcs?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2900826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849</TotalTime>
  <Words>1747</Words>
  <Application>Microsoft Office PowerPoint</Application>
  <PresentationFormat>On-screen Show (4:3)</PresentationFormat>
  <Paragraphs>124</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Slide 1</vt:lpstr>
      <vt:lpstr>Problem 1 </vt:lpstr>
      <vt:lpstr>Problem 2 </vt:lpstr>
      <vt:lpstr>Problem 3</vt:lpstr>
      <vt:lpstr>Problem 4</vt:lpstr>
      <vt:lpstr>Problem 5 </vt:lpstr>
      <vt:lpstr>Problem 6 </vt:lpstr>
      <vt:lpstr>Problem 7 </vt:lpstr>
      <vt:lpstr>Problem 8 </vt:lpstr>
      <vt:lpstr>Problem 9</vt:lpstr>
      <vt:lpstr>Problem 10</vt:lpstr>
      <vt:lpstr>Problem 11 </vt:lpstr>
      <vt:lpstr>Problem 12 </vt:lpstr>
      <vt:lpstr>Problem 13</vt:lpstr>
      <vt:lpstr>Problem 14 </vt:lpstr>
      <vt:lpstr>Problem 15</vt:lpstr>
      <vt:lpstr>Problem 16</vt:lpstr>
      <vt:lpstr>Problem 17</vt:lpstr>
      <vt:lpstr>Problem 18 </vt:lpstr>
      <vt:lpstr>Problem 19 </vt:lpstr>
      <vt:lpstr>Problem 20</vt:lpstr>
      <vt:lpstr>Problem 21</vt:lpstr>
      <vt:lpstr>Problem 22 </vt:lpstr>
      <vt:lpstr>Problem 23 </vt:lpstr>
      <vt:lpstr>Problem 24 </vt:lpstr>
      <vt:lpstr>Problem 25 </vt:lpstr>
      <vt:lpstr>Problem 26 </vt:lpstr>
      <vt:lpstr>Problem 27</vt:lpstr>
      <vt:lpstr>Problem 28</vt:lpstr>
      <vt:lpstr>Problem 29</vt:lpstr>
      <vt:lpstr>Problem 30 </vt:lpstr>
      <vt:lpstr>Problem 31 </vt:lpstr>
      <vt:lpstr>Problem 32 </vt:lpstr>
      <vt:lpstr>Problem 33 </vt:lpstr>
      <vt:lpstr>Problem 34</vt:lpstr>
      <vt:lpstr>Problem 35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Arthi</dc:creator>
  <cp:lastModifiedBy>a</cp:lastModifiedBy>
  <cp:revision>29</cp:revision>
  <dcterms:created xsi:type="dcterms:W3CDTF">2012-04-25T20:49:22Z</dcterms:created>
  <dcterms:modified xsi:type="dcterms:W3CDTF">2012-04-29T00:49:38Z</dcterms:modified>
</cp:coreProperties>
</file>