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9" r:id="rId4"/>
    <p:sldId id="258" r:id="rId5"/>
    <p:sldId id="260" r:id="rId6"/>
    <p:sldId id="261" r:id="rId7"/>
    <p:sldId id="263" r:id="rId8"/>
    <p:sldId id="264" r:id="rId9"/>
    <p:sldId id="262"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56" d="100"/>
          <a:sy n="56" d="100"/>
        </p:scale>
        <p:origin x="-516" y="-3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477D9B-348D-4D93-AF6A-DBB9D4A74536}" type="datetimeFigureOut">
              <a:rPr lang="en-US" smtClean="0"/>
              <a:pPr/>
              <a:t>4/28/2012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6446D4-18F5-4079-9805-0E6E0C8E0225}" type="slidenum">
              <a:rPr lang="en-US" smtClean="0"/>
              <a:pPr/>
              <a:t>‹#›</a:t>
            </a:fld>
            <a:endParaRPr lang="en-US"/>
          </a:p>
        </p:txBody>
      </p:sp>
    </p:spTree>
    <p:extLst>
      <p:ext uri="{BB962C8B-B14F-4D97-AF65-F5344CB8AC3E}">
        <p14:creationId xmlns:p14="http://schemas.microsoft.com/office/powerpoint/2010/main" xmlns="" val="63111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6446D4-18F5-4079-9805-0E6E0C8E0225}" type="slidenum">
              <a:rPr lang="en-US" smtClean="0"/>
              <a:pPr/>
              <a:t>1</a:t>
            </a:fld>
            <a:endParaRPr lang="en-US"/>
          </a:p>
        </p:txBody>
      </p:sp>
    </p:spTree>
    <p:extLst>
      <p:ext uri="{BB962C8B-B14F-4D97-AF65-F5344CB8AC3E}">
        <p14:creationId xmlns:p14="http://schemas.microsoft.com/office/powerpoint/2010/main" xmlns="" val="664377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9C7741-DB55-4B49-904B-11FA54CAC54F}"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540552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9C7741-DB55-4B49-904B-11FA54CAC54F}"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497591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9C7741-DB55-4B49-904B-11FA54CAC54F}"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1380270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9C7741-DB55-4B49-904B-11FA54CAC54F}"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110872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9C7741-DB55-4B49-904B-11FA54CAC54F}"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122965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9C7741-DB55-4B49-904B-11FA54CAC54F}"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4111872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9C7741-DB55-4B49-904B-11FA54CAC54F}" type="datetimeFigureOut">
              <a:rPr lang="en-US" smtClean="0"/>
              <a:pPr/>
              <a:t>4/28/2012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387808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9C7741-DB55-4B49-904B-11FA54CAC54F}" type="datetimeFigureOut">
              <a:rPr lang="en-US" smtClean="0"/>
              <a:pPr/>
              <a:t>4/28/2012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2359352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9C7741-DB55-4B49-904B-11FA54CAC54F}" type="datetimeFigureOut">
              <a:rPr lang="en-US" smtClean="0"/>
              <a:pPr/>
              <a:t>4/28/2012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775600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9C7741-DB55-4B49-904B-11FA54CAC54F}"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2927146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9C7741-DB55-4B49-904B-11FA54CAC54F}"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2152473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9C7741-DB55-4B49-904B-11FA54CAC54F}" type="datetimeFigureOut">
              <a:rPr lang="en-US" smtClean="0"/>
              <a:pPr/>
              <a:t>4/28/2012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4C367-0AE2-4DF2-9073-A2E839536083}" type="slidenum">
              <a:rPr lang="en-US" smtClean="0"/>
              <a:pPr/>
              <a:t>‹#›</a:t>
            </a:fld>
            <a:endParaRPr lang="en-US"/>
          </a:p>
        </p:txBody>
      </p:sp>
    </p:spTree>
    <p:extLst>
      <p:ext uri="{BB962C8B-B14F-4D97-AF65-F5344CB8AC3E}">
        <p14:creationId xmlns:p14="http://schemas.microsoft.com/office/powerpoint/2010/main" xmlns="" val="3444318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cstate="print">
            <a:extLst>
              <a:ext uri="{28A0092B-C50C-407E-A947-70E740481C1C}">
                <a14:useLocalDpi xmlns:a14="http://schemas.microsoft.com/office/drawing/2010/main" xmlns="" val="0"/>
              </a:ext>
            </a:extLst>
          </a:blip>
          <a:srcRect l="11511" t="9712" r="10072" b="2878"/>
          <a:stretch/>
        </p:blipFill>
        <p:spPr bwMode="auto">
          <a:xfrm>
            <a:off x="2341504" y="414548"/>
            <a:ext cx="4364096" cy="3243052"/>
          </a:xfrm>
          <a:prstGeom prst="rect">
            <a:avLst/>
          </a:prstGeom>
          <a:ln>
            <a:noFill/>
          </a:ln>
          <a:extLst>
            <a:ext uri="{53640926-AAD7-44D8-BBD7-CCE9431645EC}">
              <a14:shadowObscured xmlns:a14="http://schemas.microsoft.com/office/drawing/2010/main" xmlns=""/>
            </a:ext>
          </a:extLst>
        </p:spPr>
      </p:pic>
      <p:sp>
        <p:nvSpPr>
          <p:cNvPr id="5" name="TextBox 4"/>
          <p:cNvSpPr txBox="1"/>
          <p:nvPr/>
        </p:nvSpPr>
        <p:spPr>
          <a:xfrm>
            <a:off x="1866900" y="3810000"/>
            <a:ext cx="5981700" cy="923330"/>
          </a:xfrm>
          <a:prstGeom prst="rect">
            <a:avLst/>
          </a:prstGeom>
          <a:noFill/>
        </p:spPr>
        <p:txBody>
          <a:bodyPr wrap="square" rtlCol="0">
            <a:spAutoFit/>
          </a:bodyPr>
          <a:lstStyle/>
          <a:p>
            <a:r>
              <a:rPr lang="en-US" sz="5400" dirty="0" smtClean="0"/>
              <a:t>Elimination Round 1</a:t>
            </a:r>
            <a:endParaRPr lang="en-US" sz="5400" dirty="0"/>
          </a:p>
        </p:txBody>
      </p:sp>
      <p:sp>
        <p:nvSpPr>
          <p:cNvPr id="6" name="Rectangle 5"/>
          <p:cNvSpPr/>
          <p:nvPr/>
        </p:nvSpPr>
        <p:spPr>
          <a:xfrm>
            <a:off x="2057400" y="4876800"/>
            <a:ext cx="5257800" cy="1077218"/>
          </a:xfrm>
          <a:prstGeom prst="rect">
            <a:avLst/>
          </a:prstGeom>
        </p:spPr>
        <p:txBody>
          <a:bodyPr wrap="square">
            <a:spAutoFit/>
          </a:bodyPr>
          <a:lstStyle/>
          <a:p>
            <a:pPr algn="ctr"/>
            <a:r>
              <a:rPr lang="en-US" sz="3200" dirty="0" smtClean="0">
                <a:solidFill>
                  <a:srgbClr val="777777"/>
                </a:solidFill>
              </a:rPr>
              <a:t>2</a:t>
            </a:r>
            <a:r>
              <a:rPr lang="en-US" sz="3200" baseline="30000" dirty="0" smtClean="0">
                <a:solidFill>
                  <a:srgbClr val="777777"/>
                </a:solidFill>
              </a:rPr>
              <a:t>nd </a:t>
            </a:r>
            <a:r>
              <a:rPr lang="en-US" sz="3200" dirty="0" smtClean="0">
                <a:solidFill>
                  <a:srgbClr val="777777"/>
                </a:solidFill>
              </a:rPr>
              <a:t>Annual WSMA Math Bowl</a:t>
            </a:r>
          </a:p>
          <a:p>
            <a:pPr algn="ctr"/>
            <a:r>
              <a:rPr lang="en-US" sz="3200" dirty="0" smtClean="0">
                <a:solidFill>
                  <a:srgbClr val="777777"/>
                </a:solidFill>
              </a:rPr>
              <a:t>April 28, 2012</a:t>
            </a:r>
            <a:endParaRPr lang="en-US" sz="3200" dirty="0">
              <a:solidFill>
                <a:srgbClr val="777777"/>
              </a:solidFill>
            </a:endParaRPr>
          </a:p>
        </p:txBody>
      </p:sp>
      <p:sp>
        <p:nvSpPr>
          <p:cNvPr id="7" name="Rectangle 6"/>
          <p:cNvSpPr/>
          <p:nvPr/>
        </p:nvSpPr>
        <p:spPr>
          <a:xfrm>
            <a:off x="190500" y="6210327"/>
            <a:ext cx="8763000" cy="461665"/>
          </a:xfrm>
          <a:prstGeom prst="rect">
            <a:avLst/>
          </a:prstGeom>
        </p:spPr>
        <p:txBody>
          <a:bodyPr wrap="square">
            <a:spAutoFit/>
          </a:bodyPr>
          <a:lstStyle/>
          <a:p>
            <a:pPr algn="ctr"/>
            <a:r>
              <a:rPr lang="en-US" sz="1200" dirty="0" smtClean="0">
                <a:solidFill>
                  <a:srgbClr val="777777"/>
                </a:solidFill>
              </a:rPr>
              <a:t>This test material is copyright © 2012 by the Washington Student Math Association and may not be distributed or reproduced other than for nonprofit educational purposes without the expressed written permission of WSMA. www.wastudentmath.org.</a:t>
            </a:r>
            <a:endParaRPr lang="en-US" sz="1200" dirty="0">
              <a:solidFill>
                <a:srgbClr val="777777"/>
              </a:solidFill>
            </a:endParaRPr>
          </a:p>
        </p:txBody>
      </p:sp>
    </p:spTree>
    <p:extLst>
      <p:ext uri="{BB962C8B-B14F-4D97-AF65-F5344CB8AC3E}">
        <p14:creationId xmlns:p14="http://schemas.microsoft.com/office/powerpoint/2010/main" xmlns="" val="903257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9</a:t>
            </a:r>
            <a:endParaRPr lang="en-US" dirty="0"/>
          </a:p>
        </p:txBody>
      </p:sp>
      <p:sp>
        <p:nvSpPr>
          <p:cNvPr id="6" name="Content Placeholder 2"/>
          <p:cNvSpPr>
            <a:spLocks noGrp="1"/>
          </p:cNvSpPr>
          <p:nvPr>
            <p:ph idx="1"/>
          </p:nvPr>
        </p:nvSpPr>
        <p:spPr>
          <a:xfrm>
            <a:off x="457200" y="2819400"/>
            <a:ext cx="8229600" cy="2971800"/>
          </a:xfrm>
        </p:spPr>
        <p:txBody>
          <a:bodyPr>
            <a:normAutofit fontScale="92500"/>
          </a:bodyPr>
          <a:lstStyle/>
          <a:p>
            <a:pPr marL="0" indent="0">
              <a:buNone/>
            </a:pPr>
            <a:r>
              <a:rPr lang="en-US" dirty="0"/>
              <a:t>The quality of bagels is an inverse relationship with distance to New York City. If the quality of bagels in Stony Brook, 60 miles east of NYC, is 1, what is the ratio of the bagel quality in Great Neck (20 miles) to the bagel quality in Cold Spring Harbor (36 miles away)? Express your answer as a common fraction.</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913093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10</a:t>
            </a:r>
            <a:endParaRPr lang="en-US" dirty="0"/>
          </a:p>
        </p:txBody>
      </p:sp>
      <p:sp>
        <p:nvSpPr>
          <p:cNvPr id="6" name="Content Placeholder 2"/>
          <p:cNvSpPr>
            <a:spLocks noGrp="1"/>
          </p:cNvSpPr>
          <p:nvPr>
            <p:ph idx="1"/>
          </p:nvPr>
        </p:nvSpPr>
        <p:spPr>
          <a:xfrm>
            <a:off x="457200" y="2819400"/>
            <a:ext cx="8229600" cy="2971800"/>
          </a:xfrm>
        </p:spPr>
        <p:txBody>
          <a:bodyPr>
            <a:normAutofit fontScale="92500" lnSpcReduction="10000"/>
          </a:bodyPr>
          <a:lstStyle/>
          <a:p>
            <a:pPr marL="0" indent="0">
              <a:buNone/>
            </a:pPr>
            <a:r>
              <a:rPr lang="en-US" dirty="0"/>
              <a:t>Daniel will eat one serving of white stuff each day for 5 days. His options are: vanilla ice cream, marshmallows, </a:t>
            </a:r>
            <a:r>
              <a:rPr lang="en-US" dirty="0" err="1"/>
              <a:t>alfredo</a:t>
            </a:r>
            <a:r>
              <a:rPr lang="en-US" dirty="0"/>
              <a:t> sauce (with pasta), and cream cheese (with a bagel). If he does not want to eat the same stuff on consecutive days, how many ways are there for him to eat white stuff for 5 days? He does not necessarily need to eat all four types.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913093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11 </a:t>
            </a:r>
            <a:endParaRPr lang="en-US" dirty="0"/>
          </a:p>
        </p:txBody>
      </p:sp>
      <p:sp>
        <p:nvSpPr>
          <p:cNvPr id="6" name="Content Placeholder 2"/>
          <p:cNvSpPr>
            <a:spLocks noGrp="1"/>
          </p:cNvSpPr>
          <p:nvPr>
            <p:ph idx="1"/>
          </p:nvPr>
        </p:nvSpPr>
        <p:spPr>
          <a:xfrm>
            <a:off x="457200" y="2573867"/>
            <a:ext cx="8229600" cy="3217333"/>
          </a:xfrm>
        </p:spPr>
        <p:txBody>
          <a:bodyPr>
            <a:normAutofit fontScale="85000" lnSpcReduction="10000"/>
          </a:bodyPr>
          <a:lstStyle/>
          <a:p>
            <a:pPr marL="0" indent="0">
              <a:buNone/>
            </a:pPr>
            <a:r>
              <a:rPr lang="en-US" dirty="0"/>
              <a:t>At 6:00 p.m. in California, it is 9:00 p.m. in New York. If Daniel, who lives in New York, and </a:t>
            </a:r>
            <a:r>
              <a:rPr lang="en-US" dirty="0" err="1"/>
              <a:t>Yicheng</a:t>
            </a:r>
            <a:r>
              <a:rPr lang="en-US" dirty="0"/>
              <a:t>, who lives in California, chat for 2 hours and 47 minutes starting at 8:11 p.m. California time, and Daniel needs to get up at 6:30 a.m. the next day, how much sleep does Daniel get? Assume Daniel falls asleep immediately after finishing and wakes up with his alarm. Express your answer in hours and minutes.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913093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12</a:t>
            </a:r>
            <a:endParaRPr lang="en-US" dirty="0"/>
          </a:p>
        </p:txBody>
      </p:sp>
      <p:sp>
        <p:nvSpPr>
          <p:cNvPr id="6" name="Content Placeholder 2"/>
          <p:cNvSpPr>
            <a:spLocks noGrp="1"/>
          </p:cNvSpPr>
          <p:nvPr>
            <p:ph idx="1"/>
          </p:nvPr>
        </p:nvSpPr>
        <p:spPr>
          <a:xfrm>
            <a:off x="457200" y="2819400"/>
            <a:ext cx="8229600" cy="2971800"/>
          </a:xfrm>
        </p:spPr>
        <p:txBody>
          <a:bodyPr>
            <a:normAutofit lnSpcReduction="10000"/>
          </a:bodyPr>
          <a:lstStyle/>
          <a:p>
            <a:pPr marL="0" indent="0">
              <a:buNone/>
            </a:pPr>
            <a:r>
              <a:rPr lang="en-US" dirty="0"/>
              <a:t>Eve and Emily are folding paper cranes to decorate their dorm. If Eve can fold one paper crane in 3 minutes and Emily can fold one paper crane in 2 minutes, how many SECONDS will it take the two of them working together to fold 15 cranes?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91309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 </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Steven is bored and randomly selects two websites to visit from his standard collection of 12. In how many ways can he visit first one website then another?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986657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 </a:t>
            </a:r>
            <a:endParaRPr lang="en-US" dirty="0"/>
          </a:p>
        </p:txBody>
      </p:sp>
      <p:sp>
        <p:nvSpPr>
          <p:cNvPr id="6" name="Content Placeholder 2"/>
          <p:cNvSpPr>
            <a:spLocks noGrp="1"/>
          </p:cNvSpPr>
          <p:nvPr>
            <p:ph idx="1"/>
          </p:nvPr>
        </p:nvSpPr>
        <p:spPr>
          <a:xfrm>
            <a:off x="457200" y="2819400"/>
            <a:ext cx="8229600" cy="2971800"/>
          </a:xfrm>
        </p:spPr>
        <p:txBody>
          <a:bodyPr>
            <a:normAutofit lnSpcReduction="10000"/>
          </a:bodyPr>
          <a:lstStyle/>
          <a:p>
            <a:pPr marL="0" indent="0">
              <a:buNone/>
            </a:pPr>
            <a:r>
              <a:rPr lang="en-US" dirty="0" err="1"/>
              <a:t>Bolun</a:t>
            </a:r>
            <a:r>
              <a:rPr lang="en-US" dirty="0"/>
              <a:t>, </a:t>
            </a:r>
            <a:r>
              <a:rPr lang="en-US" dirty="0" err="1"/>
              <a:t>Yicheng</a:t>
            </a:r>
            <a:r>
              <a:rPr lang="en-US" dirty="0"/>
              <a:t>, and Carl are playing cutthroat on a dilapidated pool table. If there is a 25% chance that any one of them will injure themselves on a loose board on any one shot, after how many shots has the probability that an injury has occurred greater than 90%?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913093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3 </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If Kevin drinks three pints of orange juice every weekday and two pints on </a:t>
            </a:r>
            <a:r>
              <a:rPr lang="en-US" dirty="0" smtClean="0"/>
              <a:t>Saturdays </a:t>
            </a:r>
            <a:r>
              <a:rPr lang="en-US" dirty="0"/>
              <a:t>and </a:t>
            </a:r>
            <a:r>
              <a:rPr lang="en-US" dirty="0" smtClean="0"/>
              <a:t>Sundays, </a:t>
            </a:r>
            <a:r>
              <a:rPr lang="en-US" dirty="0"/>
              <a:t>how many gallons of orange juice will he drink in seven weeks? There are 8 pints to a gallon.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913093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4</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Hansen bought 6 donuts at a price of $6 per dozen. He then ate one and sold the rest for $1 apiece. How much profit did he make?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913093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5</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Nine science students are playing Frisbee. They randomly divide up into two teams of 4 and 5 people each, respectively. What is the probability that roommates Susan and Sophia end up on the team of 5?</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913093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6 </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If there is a 50% chance that Hansen will notice that his mouse is missing with each elapsed minute, after how many minutes is the probability that Hansen has noticed his mouse is missing greater than 90%?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913093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7 </a:t>
            </a:r>
            <a:endParaRPr lang="en-US" dirty="0"/>
          </a:p>
        </p:txBody>
      </p:sp>
      <p:sp>
        <p:nvSpPr>
          <p:cNvPr id="6" name="Content Placeholder 2"/>
          <p:cNvSpPr>
            <a:spLocks noGrp="1"/>
          </p:cNvSpPr>
          <p:nvPr>
            <p:ph idx="1"/>
          </p:nvPr>
        </p:nvSpPr>
        <p:spPr>
          <a:xfrm>
            <a:off x="457200" y="2819400"/>
            <a:ext cx="8229600" cy="2971800"/>
          </a:xfrm>
        </p:spPr>
        <p:txBody>
          <a:bodyPr>
            <a:normAutofit fontScale="92500" lnSpcReduction="10000"/>
          </a:bodyPr>
          <a:lstStyle/>
          <a:p>
            <a:pPr marL="0" indent="0">
              <a:buNone/>
            </a:pPr>
            <a:r>
              <a:rPr lang="en-US" dirty="0"/>
              <a:t>Susan, Sophia and Sarah are tossing a Frisbee around in a triangle. The distance between each pair of girls is a whole number. If the distance between Susan and Sophia is 21 feet and the distance between Sophia and Sarah is 17 feet, what is the difference between the greatest and least possible distances between Sarah and Susan?</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913093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8</a:t>
            </a:r>
            <a:endParaRPr lang="en-US" dirty="0"/>
          </a:p>
        </p:txBody>
      </p:sp>
      <p:sp>
        <p:nvSpPr>
          <p:cNvPr id="6" name="Content Placeholder 2"/>
          <p:cNvSpPr>
            <a:spLocks noGrp="1"/>
          </p:cNvSpPr>
          <p:nvPr>
            <p:ph idx="1"/>
          </p:nvPr>
        </p:nvSpPr>
        <p:spPr>
          <a:xfrm>
            <a:off x="457200" y="2819400"/>
            <a:ext cx="8229600" cy="2971800"/>
          </a:xfrm>
        </p:spPr>
        <p:txBody>
          <a:bodyPr>
            <a:normAutofit fontScale="92500" lnSpcReduction="10000"/>
          </a:bodyPr>
          <a:lstStyle/>
          <a:p>
            <a:pPr marL="0" indent="0">
              <a:buNone/>
            </a:pPr>
            <a:r>
              <a:rPr lang="en-US" dirty="0"/>
              <a:t>The probability that </a:t>
            </a:r>
            <a:r>
              <a:rPr lang="en-US" dirty="0" err="1"/>
              <a:t>Dyaniel</a:t>
            </a:r>
            <a:r>
              <a:rPr lang="en-US" dirty="0"/>
              <a:t> will catch a Frisbee is an inverse relationship with his distance from the thrower. If there is a 100% chance that he will catch the Frisbee at a distance of one yard, what is the probability that he will catch the Frisbee at a distance of 36 FEET? Express your answer as a percent to the nearest hundredth.</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913093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836</Words>
  <Application>Microsoft Office PowerPoint</Application>
  <PresentationFormat>On-screen Show (4:3)</PresentationFormat>
  <Paragraphs>41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Problem 1 </vt:lpstr>
      <vt:lpstr>Problem 2 </vt:lpstr>
      <vt:lpstr>Problem 3 </vt:lpstr>
      <vt:lpstr>Problem 4</vt:lpstr>
      <vt:lpstr>Problem 5</vt:lpstr>
      <vt:lpstr>Problem 6 </vt:lpstr>
      <vt:lpstr>Problem 7 </vt:lpstr>
      <vt:lpstr>Problem 8</vt:lpstr>
      <vt:lpstr>Problem 9</vt:lpstr>
      <vt:lpstr>Problem 10</vt:lpstr>
      <vt:lpstr>Problem 11 </vt:lpstr>
      <vt:lpstr>Problem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 Brallier</dc:creator>
  <cp:lastModifiedBy>a</cp:lastModifiedBy>
  <cp:revision>5</cp:revision>
  <dcterms:created xsi:type="dcterms:W3CDTF">2012-04-21T22:28:33Z</dcterms:created>
  <dcterms:modified xsi:type="dcterms:W3CDTF">2012-04-29T00:29:44Z</dcterms:modified>
</cp:coreProperties>
</file>