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24" y="-2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304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CED2DB-A6E6-4F04-B831-BEA78870657A}" type="datetimeFigureOut">
              <a:rPr lang="en-US" smtClean="0"/>
              <a:t>6/16/2011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C51F10-C1B3-459F-A862-B05DB5B87CAD}" type="slidenum">
              <a:rPr lang="en-US" smtClean="0"/>
              <a:t>‹#›</a:t>
            </a:fld>
            <a:endParaRPr lang="en-US"/>
          </a:p>
        </p:txBody>
      </p:sp>
    </p:spTree>
    <p:extLst>
      <p:ext uri="{BB962C8B-B14F-4D97-AF65-F5344CB8AC3E}">
        <p14:creationId xmlns:p14="http://schemas.microsoft.com/office/powerpoint/2010/main" val="2905723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C51F10-C1B3-459F-A862-B05DB5B87CAD}" type="slidenum">
              <a:rPr lang="en-US" smtClean="0"/>
              <a:t>11</a:t>
            </a:fld>
            <a:endParaRPr lang="en-US"/>
          </a:p>
        </p:txBody>
      </p:sp>
    </p:spTree>
    <p:extLst>
      <p:ext uri="{BB962C8B-B14F-4D97-AF65-F5344CB8AC3E}">
        <p14:creationId xmlns:p14="http://schemas.microsoft.com/office/powerpoint/2010/main" val="42813565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5600"/>
            <a:ext cx="7772400" cy="1470025"/>
          </a:xfrm>
        </p:spPr>
        <p:txBody>
          <a:bodyPr>
            <a:noAutofit/>
          </a:bodyPr>
          <a:lstStyle>
            <a:lvl1pPr>
              <a:defRPr sz="5400"/>
            </a:lvl1pPr>
          </a:lstStyle>
          <a:p>
            <a:r>
              <a:rPr lang="en-US" smtClean="0"/>
              <a:t>Click to edit Master title style</a:t>
            </a:r>
            <a:endParaRPr lang="en-US"/>
          </a:p>
        </p:txBody>
      </p:sp>
      <p:sp>
        <p:nvSpPr>
          <p:cNvPr id="3" name="Subtitle 2"/>
          <p:cNvSpPr>
            <a:spLocks noGrp="1"/>
          </p:cNvSpPr>
          <p:nvPr>
            <p:ph type="subTitle" idx="1"/>
          </p:nvPr>
        </p:nvSpPr>
        <p:spPr>
          <a:xfrm>
            <a:off x="1371600" y="4495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533400" y="6356350"/>
            <a:ext cx="8077200" cy="365125"/>
          </a:xfrm>
        </p:spPr>
        <p:txBody>
          <a:bodyPr/>
          <a:lstStyle/>
          <a:p>
            <a:r>
              <a:rPr lang="en-US" smtClean="0"/>
              <a:t>Copyright © 2011 by the Washington Student Math Association</a:t>
            </a:r>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11511" t="9712" r="10072" b="2878"/>
          <a:stretch/>
        </p:blipFill>
        <p:spPr bwMode="auto">
          <a:xfrm>
            <a:off x="2891191" y="381000"/>
            <a:ext cx="3361619" cy="249809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704064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564D1-761B-4D3C-A368-F35CC3A18EBD}" type="datetime1">
              <a:rPr lang="en-US" smtClean="0"/>
              <a:t>6/16/2011</a:t>
            </a:fld>
            <a:endParaRPr lang="en-US"/>
          </a:p>
        </p:txBody>
      </p:sp>
      <p:sp>
        <p:nvSpPr>
          <p:cNvPr id="5" name="Footer Placeholder 4"/>
          <p:cNvSpPr>
            <a:spLocks noGrp="1"/>
          </p:cNvSpPr>
          <p:nvPr>
            <p:ph type="ftr" sz="quarter" idx="11"/>
          </p:nvPr>
        </p:nvSpPr>
        <p:spPr/>
        <p:txBody>
          <a:bodyPr/>
          <a:lstStyle/>
          <a:p>
            <a:r>
              <a:rPr lang="en-US" smtClean="0"/>
              <a:t>Copyright © 2011 by the Washington Student Math Association</a:t>
            </a:r>
            <a:endParaRPr lang="en-US"/>
          </a:p>
        </p:txBody>
      </p:sp>
      <p:sp>
        <p:nvSpPr>
          <p:cNvPr id="6" name="Slide Number Placeholder 5"/>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4200962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43F5AB-8A32-4950-AD56-C5BA0642B56A}" type="datetime1">
              <a:rPr lang="en-US" smtClean="0"/>
              <a:t>6/16/2011</a:t>
            </a:fld>
            <a:endParaRPr lang="en-US"/>
          </a:p>
        </p:txBody>
      </p:sp>
      <p:sp>
        <p:nvSpPr>
          <p:cNvPr id="5" name="Footer Placeholder 4"/>
          <p:cNvSpPr>
            <a:spLocks noGrp="1"/>
          </p:cNvSpPr>
          <p:nvPr>
            <p:ph type="ftr" sz="quarter" idx="11"/>
          </p:nvPr>
        </p:nvSpPr>
        <p:spPr/>
        <p:txBody>
          <a:bodyPr/>
          <a:lstStyle/>
          <a:p>
            <a:r>
              <a:rPr lang="en-US" smtClean="0"/>
              <a:t>Copyright © 2011 by the Washington Student Math Association</a:t>
            </a:r>
            <a:endParaRPr lang="en-US"/>
          </a:p>
        </p:txBody>
      </p:sp>
      <p:sp>
        <p:nvSpPr>
          <p:cNvPr id="6" name="Slide Number Placeholder 5"/>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1134691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0" y="381000"/>
            <a:ext cx="5638800" cy="1143000"/>
          </a:xfr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981200"/>
            <a:ext cx="8229600" cy="4144963"/>
          </a:xfrm>
        </p:spPr>
        <p:txBody>
          <a:bodyPr/>
          <a:lstStyle>
            <a:lvl1pPr marL="0" indent="0">
              <a:buNone/>
              <a:defRPr sz="36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990600" cy="365125"/>
          </a:xfrm>
        </p:spPr>
        <p:txBody>
          <a:bodyPr/>
          <a:lstStyle/>
          <a:p>
            <a:fld id="{B837C6BC-3662-494C-9E54-0C2E3FBFC464}" type="datetime1">
              <a:rPr lang="en-US" smtClean="0"/>
              <a:t>6/16/2011</a:t>
            </a:fld>
            <a:endParaRPr lang="en-US" dirty="0"/>
          </a:p>
        </p:txBody>
      </p:sp>
      <p:sp>
        <p:nvSpPr>
          <p:cNvPr id="5" name="Footer Placeholder 4"/>
          <p:cNvSpPr>
            <a:spLocks noGrp="1"/>
          </p:cNvSpPr>
          <p:nvPr>
            <p:ph type="ftr" sz="quarter" idx="11"/>
          </p:nvPr>
        </p:nvSpPr>
        <p:spPr>
          <a:xfrm>
            <a:off x="2438400" y="6356350"/>
            <a:ext cx="4267200" cy="365125"/>
          </a:xfrm>
        </p:spPr>
        <p:txBody>
          <a:bodyPr/>
          <a:lstStyle>
            <a:lvl1pPr>
              <a:defRPr/>
            </a:lvl1pPr>
          </a:lstStyle>
          <a:p>
            <a:r>
              <a:rPr lang="en-US" dirty="0" smtClean="0"/>
              <a:t>Copyright © 2011 by the Washington Student Math Association</a:t>
            </a:r>
            <a:endParaRPr lang="en-US" dirty="0"/>
          </a:p>
        </p:txBody>
      </p:sp>
      <p:sp>
        <p:nvSpPr>
          <p:cNvPr id="6" name="Slide Number Placeholder 5"/>
          <p:cNvSpPr>
            <a:spLocks noGrp="1"/>
          </p:cNvSpPr>
          <p:nvPr>
            <p:ph type="sldNum" sz="quarter" idx="12"/>
          </p:nvPr>
        </p:nvSpPr>
        <p:spPr>
          <a:xfrm>
            <a:off x="7696200" y="6356350"/>
            <a:ext cx="990600" cy="365125"/>
          </a:xfrm>
        </p:spPr>
        <p:txBody>
          <a:bodyPr/>
          <a:lstStyle/>
          <a:p>
            <a:fld id="{A1CEBB5B-3ABB-4509-80CC-5D72D9F0B4F5}"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152400"/>
            <a:ext cx="2286000" cy="1524000"/>
          </a:xfrm>
          <a:prstGeom prst="rect">
            <a:avLst/>
          </a:prstGeom>
        </p:spPr>
      </p:pic>
    </p:spTree>
    <p:extLst>
      <p:ext uri="{BB962C8B-B14F-4D97-AF65-F5344CB8AC3E}">
        <p14:creationId xmlns:p14="http://schemas.microsoft.com/office/powerpoint/2010/main" val="4373800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864B11-BEA2-41C3-BD88-0904C6530F97}" type="datetime1">
              <a:rPr lang="en-US" smtClean="0"/>
              <a:t>6/16/2011</a:t>
            </a:fld>
            <a:endParaRPr lang="en-US"/>
          </a:p>
        </p:txBody>
      </p:sp>
      <p:sp>
        <p:nvSpPr>
          <p:cNvPr id="5" name="Footer Placeholder 4"/>
          <p:cNvSpPr>
            <a:spLocks noGrp="1"/>
          </p:cNvSpPr>
          <p:nvPr>
            <p:ph type="ftr" sz="quarter" idx="11"/>
          </p:nvPr>
        </p:nvSpPr>
        <p:spPr/>
        <p:txBody>
          <a:bodyPr/>
          <a:lstStyle/>
          <a:p>
            <a:r>
              <a:rPr lang="en-US" smtClean="0"/>
              <a:t>Copyright © 2011 by the Washington Student Math Association</a:t>
            </a:r>
            <a:endParaRPr lang="en-US"/>
          </a:p>
        </p:txBody>
      </p:sp>
      <p:sp>
        <p:nvSpPr>
          <p:cNvPr id="6" name="Slide Number Placeholder 5"/>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1903498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F2E65D-610E-4D95-8016-261070B5044A}" type="datetime1">
              <a:rPr lang="en-US" smtClean="0"/>
              <a:t>6/16/2011</a:t>
            </a:fld>
            <a:endParaRPr lang="en-US"/>
          </a:p>
        </p:txBody>
      </p:sp>
      <p:sp>
        <p:nvSpPr>
          <p:cNvPr id="6" name="Footer Placeholder 5"/>
          <p:cNvSpPr>
            <a:spLocks noGrp="1"/>
          </p:cNvSpPr>
          <p:nvPr>
            <p:ph type="ftr" sz="quarter" idx="11"/>
          </p:nvPr>
        </p:nvSpPr>
        <p:spPr/>
        <p:txBody>
          <a:bodyPr/>
          <a:lstStyle/>
          <a:p>
            <a:r>
              <a:rPr lang="en-US" smtClean="0"/>
              <a:t>Copyright © 2011 by the Washington Student Math Association</a:t>
            </a:r>
            <a:endParaRPr lang="en-US"/>
          </a:p>
        </p:txBody>
      </p:sp>
      <p:sp>
        <p:nvSpPr>
          <p:cNvPr id="7" name="Slide Number Placeholder 6"/>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389102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D0B3E8-9644-44E9-8735-7A4BA08B2337}" type="datetime1">
              <a:rPr lang="en-US" smtClean="0"/>
              <a:t>6/16/2011</a:t>
            </a:fld>
            <a:endParaRPr lang="en-US"/>
          </a:p>
        </p:txBody>
      </p:sp>
      <p:sp>
        <p:nvSpPr>
          <p:cNvPr id="8" name="Footer Placeholder 7"/>
          <p:cNvSpPr>
            <a:spLocks noGrp="1"/>
          </p:cNvSpPr>
          <p:nvPr>
            <p:ph type="ftr" sz="quarter" idx="11"/>
          </p:nvPr>
        </p:nvSpPr>
        <p:spPr/>
        <p:txBody>
          <a:bodyPr/>
          <a:lstStyle/>
          <a:p>
            <a:r>
              <a:rPr lang="en-US" smtClean="0"/>
              <a:t>Copyright © 2011 by the Washington Student Math Association</a:t>
            </a:r>
            <a:endParaRPr lang="en-US"/>
          </a:p>
        </p:txBody>
      </p:sp>
      <p:sp>
        <p:nvSpPr>
          <p:cNvPr id="9" name="Slide Number Placeholder 8"/>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3485256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4F5AB3-BF1D-40AB-8C48-FC82AA2C841F}" type="datetime1">
              <a:rPr lang="en-US" smtClean="0"/>
              <a:t>6/16/2011</a:t>
            </a:fld>
            <a:endParaRPr lang="en-US"/>
          </a:p>
        </p:txBody>
      </p:sp>
      <p:sp>
        <p:nvSpPr>
          <p:cNvPr id="4" name="Footer Placeholder 3"/>
          <p:cNvSpPr>
            <a:spLocks noGrp="1"/>
          </p:cNvSpPr>
          <p:nvPr>
            <p:ph type="ftr" sz="quarter" idx="11"/>
          </p:nvPr>
        </p:nvSpPr>
        <p:spPr/>
        <p:txBody>
          <a:bodyPr/>
          <a:lstStyle/>
          <a:p>
            <a:r>
              <a:rPr lang="en-US" smtClean="0"/>
              <a:t>Copyright © 2011 by the Washington Student Math Association</a:t>
            </a:r>
            <a:endParaRPr lang="en-US"/>
          </a:p>
        </p:txBody>
      </p:sp>
      <p:sp>
        <p:nvSpPr>
          <p:cNvPr id="5" name="Slide Number Placeholder 4"/>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2596750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8DD1EF-5971-406A-B3E5-2CF4EA7A6FB0}" type="datetime1">
              <a:rPr lang="en-US" smtClean="0"/>
              <a:t>6/16/2011</a:t>
            </a:fld>
            <a:endParaRPr lang="en-US"/>
          </a:p>
        </p:txBody>
      </p:sp>
      <p:sp>
        <p:nvSpPr>
          <p:cNvPr id="3" name="Footer Placeholder 2"/>
          <p:cNvSpPr>
            <a:spLocks noGrp="1"/>
          </p:cNvSpPr>
          <p:nvPr>
            <p:ph type="ftr" sz="quarter" idx="11"/>
          </p:nvPr>
        </p:nvSpPr>
        <p:spPr/>
        <p:txBody>
          <a:bodyPr/>
          <a:lstStyle/>
          <a:p>
            <a:r>
              <a:rPr lang="en-US" smtClean="0"/>
              <a:t>Copyright © 2011 by the Washington Student Math Association</a:t>
            </a:r>
            <a:endParaRPr lang="en-US"/>
          </a:p>
        </p:txBody>
      </p:sp>
      <p:sp>
        <p:nvSpPr>
          <p:cNvPr id="4" name="Slide Number Placeholder 3"/>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277044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51F790-B932-4187-B37C-E7F1F2323A51}" type="datetime1">
              <a:rPr lang="en-US" smtClean="0"/>
              <a:t>6/16/2011</a:t>
            </a:fld>
            <a:endParaRPr lang="en-US"/>
          </a:p>
        </p:txBody>
      </p:sp>
      <p:sp>
        <p:nvSpPr>
          <p:cNvPr id="6" name="Footer Placeholder 5"/>
          <p:cNvSpPr>
            <a:spLocks noGrp="1"/>
          </p:cNvSpPr>
          <p:nvPr>
            <p:ph type="ftr" sz="quarter" idx="11"/>
          </p:nvPr>
        </p:nvSpPr>
        <p:spPr/>
        <p:txBody>
          <a:bodyPr/>
          <a:lstStyle/>
          <a:p>
            <a:r>
              <a:rPr lang="en-US" smtClean="0"/>
              <a:t>Copyright © 2011 by the Washington Student Math Association</a:t>
            </a:r>
            <a:endParaRPr lang="en-US"/>
          </a:p>
        </p:txBody>
      </p:sp>
      <p:sp>
        <p:nvSpPr>
          <p:cNvPr id="7" name="Slide Number Placeholder 6"/>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3128759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6D77C-E68C-48DB-9023-9B6BE477E647}" type="datetime1">
              <a:rPr lang="en-US" smtClean="0"/>
              <a:t>6/16/2011</a:t>
            </a:fld>
            <a:endParaRPr lang="en-US"/>
          </a:p>
        </p:txBody>
      </p:sp>
      <p:sp>
        <p:nvSpPr>
          <p:cNvPr id="6" name="Footer Placeholder 5"/>
          <p:cNvSpPr>
            <a:spLocks noGrp="1"/>
          </p:cNvSpPr>
          <p:nvPr>
            <p:ph type="ftr" sz="quarter" idx="11"/>
          </p:nvPr>
        </p:nvSpPr>
        <p:spPr/>
        <p:txBody>
          <a:bodyPr/>
          <a:lstStyle/>
          <a:p>
            <a:r>
              <a:rPr lang="en-US" smtClean="0"/>
              <a:t>Copyright © 2011 by the Washington Student Math Association</a:t>
            </a:r>
            <a:endParaRPr lang="en-US"/>
          </a:p>
        </p:txBody>
      </p:sp>
      <p:sp>
        <p:nvSpPr>
          <p:cNvPr id="7" name="Slide Number Placeholder 6"/>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435885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9441AF-3103-4A10-ABEB-AF6F2EA2F84B}" type="datetime1">
              <a:rPr lang="en-US" smtClean="0"/>
              <a:t>6/16/2011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 2011 by the Washington Student Math Association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EBB5B-3ABB-4509-80CC-5D72D9F0B4F5}" type="slidenum">
              <a:rPr lang="en-US" smtClean="0"/>
              <a:t>‹#›</a:t>
            </a:fld>
            <a:endParaRPr lang="en-US"/>
          </a:p>
        </p:txBody>
      </p:sp>
    </p:spTree>
    <p:extLst>
      <p:ext uri="{BB962C8B-B14F-4D97-AF65-F5344CB8AC3E}">
        <p14:creationId xmlns:p14="http://schemas.microsoft.com/office/powerpoint/2010/main" val="3313132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Elimination Round 3</a:t>
            </a:r>
            <a:endParaRPr lang="en-US" dirty="0"/>
          </a:p>
        </p:txBody>
      </p:sp>
      <p:sp>
        <p:nvSpPr>
          <p:cNvPr id="3" name="Subtitle 2"/>
          <p:cNvSpPr>
            <a:spLocks noGrp="1"/>
          </p:cNvSpPr>
          <p:nvPr>
            <p:ph type="subTitle" idx="1"/>
          </p:nvPr>
        </p:nvSpPr>
        <p:spPr/>
        <p:txBody>
          <a:bodyPr/>
          <a:lstStyle/>
          <a:p>
            <a:r>
              <a:rPr lang="en-US" dirty="0" smtClean="0"/>
              <a:t>1st Annual WSMA Math Bowl</a:t>
            </a:r>
          </a:p>
          <a:p>
            <a:r>
              <a:rPr lang="en-US" dirty="0" smtClean="0"/>
              <a:t>May 27, 2011</a:t>
            </a:r>
            <a:endParaRPr lang="en-US" dirty="0"/>
          </a:p>
        </p:txBody>
      </p:sp>
      <p:sp>
        <p:nvSpPr>
          <p:cNvPr id="6" name="Footer Placeholder 5"/>
          <p:cNvSpPr>
            <a:spLocks noGrp="1"/>
          </p:cNvSpPr>
          <p:nvPr>
            <p:ph type="ftr" sz="quarter" idx="11"/>
          </p:nvPr>
        </p:nvSpPr>
        <p:spPr/>
        <p:txBody>
          <a:bodyPr/>
          <a:lstStyle/>
          <a:p>
            <a:r>
              <a:rPr lang="en-US" dirty="0"/>
              <a:t>This test material is copyright © 2011 by the Washington Student Math Association and may not be distributed or reproduced other than for nonprofit educational purposes without the expressed written permission of WSMA. www.wastudentmath.org</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891191" y="381000"/>
            <a:ext cx="3361619" cy="249809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69631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9</a:t>
            </a:r>
            <a:endParaRPr lang="en-US" dirty="0"/>
          </a:p>
        </p:txBody>
      </p:sp>
      <p:sp>
        <p:nvSpPr>
          <p:cNvPr id="3" name="Content Placeholder 2"/>
          <p:cNvSpPr>
            <a:spLocks noGrp="1"/>
          </p:cNvSpPr>
          <p:nvPr>
            <p:ph idx="1"/>
          </p:nvPr>
        </p:nvSpPr>
        <p:spPr/>
        <p:txBody>
          <a:bodyPr/>
          <a:lstStyle/>
          <a:p>
            <a:r>
              <a:rPr lang="en-US" dirty="0"/>
              <a:t>Alice rides on a Ferris wheel that is 100 feet tall and whose base is on the ground.  If the Ferris wheel completes one revolution in 9 minutes and Alice starts on the ground, after how many minutes is Alice first 75 feet above the ground?</a:t>
            </a:r>
          </a:p>
        </p:txBody>
      </p:sp>
      <p:sp>
        <p:nvSpPr>
          <p:cNvPr id="4" name="Footer Placeholder 3"/>
          <p:cNvSpPr>
            <a:spLocks noGrp="1"/>
          </p:cNvSpPr>
          <p:nvPr>
            <p:ph type="ftr" sz="quarter" idx="11"/>
          </p:nvPr>
        </p:nvSpPr>
        <p:spPr>
          <a:xfrm>
            <a:off x="304800" y="6356350"/>
            <a:ext cx="82296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2143636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10</a:t>
            </a:r>
            <a:endParaRPr lang="en-US" dirty="0"/>
          </a:p>
        </p:txBody>
      </p:sp>
      <p:sp>
        <p:nvSpPr>
          <p:cNvPr id="3" name="Content Placeholder 2"/>
          <p:cNvSpPr>
            <a:spLocks noGrp="1"/>
          </p:cNvSpPr>
          <p:nvPr>
            <p:ph idx="1"/>
          </p:nvPr>
        </p:nvSpPr>
        <p:spPr/>
        <p:txBody>
          <a:bodyPr/>
          <a:lstStyle/>
          <a:p>
            <a:r>
              <a:rPr lang="en-US" dirty="0"/>
              <a:t>The sum of 18 consecutive positive integers is a perfect square. What is the smallest possible value of this sum?</a:t>
            </a:r>
          </a:p>
        </p:txBody>
      </p:sp>
      <p:sp>
        <p:nvSpPr>
          <p:cNvPr id="4" name="Footer Placeholder 3"/>
          <p:cNvSpPr>
            <a:spLocks noGrp="1"/>
          </p:cNvSpPr>
          <p:nvPr>
            <p:ph type="ftr" sz="quarter" idx="11"/>
          </p:nvPr>
        </p:nvSpPr>
        <p:spPr>
          <a:xfrm>
            <a:off x="533400" y="6356350"/>
            <a:ext cx="84582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4043215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Extra Problem</a:t>
            </a:r>
            <a:br>
              <a:rPr lang="en-US" smtClean="0"/>
            </a:br>
            <a:r>
              <a:rPr lang="en-US" smtClean="0"/>
              <a:t>(only if needed)</a:t>
            </a:r>
            <a:endParaRPr lang="en-US" dirty="0"/>
          </a:p>
        </p:txBody>
      </p:sp>
      <p:sp>
        <p:nvSpPr>
          <p:cNvPr id="3" name="Content Placeholder 2"/>
          <p:cNvSpPr>
            <a:spLocks noGrp="1"/>
          </p:cNvSpPr>
          <p:nvPr>
            <p:ph idx="1"/>
          </p:nvPr>
        </p:nvSpPr>
        <p:spPr/>
        <p:txBody>
          <a:bodyPr/>
          <a:lstStyle/>
          <a:p>
            <a:r>
              <a:rPr lang="en-US" dirty="0"/>
              <a:t>What is the sum of the first 15 cubes?</a:t>
            </a:r>
          </a:p>
        </p:txBody>
      </p:sp>
      <p:sp>
        <p:nvSpPr>
          <p:cNvPr id="4" name="Footer Placeholder 3"/>
          <p:cNvSpPr>
            <a:spLocks noGrp="1"/>
          </p:cNvSpPr>
          <p:nvPr>
            <p:ph type="ftr" sz="quarter" idx="11"/>
          </p:nvPr>
        </p:nvSpPr>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978156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Find the smallest positive integer value of </a:t>
                </a:r>
                <a14:m>
                  <m:oMath xmlns:m="http://schemas.openxmlformats.org/officeDocument/2006/math">
                    <m:r>
                      <a:rPr lang="en-US" i="1">
                        <a:latin typeface="Cambria Math"/>
                      </a:rPr>
                      <m:t>𝑥</m:t>
                    </m:r>
                  </m:oMath>
                </a14:m>
                <a:r>
                  <a:rPr lang="en-US" dirty="0"/>
                  <a:t> such that </a:t>
                </a:r>
                <a14:m>
                  <m:oMath xmlns:m="http://schemas.openxmlformats.org/officeDocument/2006/math">
                    <m:sSup>
                      <m:sSupPr>
                        <m:ctrlPr>
                          <a:rPr lang="en-US" i="1">
                            <a:latin typeface="Cambria Math"/>
                          </a:rPr>
                        </m:ctrlPr>
                      </m:sSupPr>
                      <m:e>
                        <m:r>
                          <a:rPr lang="en-US" i="1">
                            <a:latin typeface="Cambria Math"/>
                          </a:rPr>
                          <m:t>𝑥</m:t>
                        </m:r>
                      </m:e>
                      <m:sup>
                        <m:r>
                          <a:rPr lang="en-US" i="1">
                            <a:latin typeface="Cambria Math"/>
                          </a:rPr>
                          <m:t>2</m:t>
                        </m:r>
                      </m:sup>
                    </m:sSup>
                    <m:r>
                      <a:rPr lang="en-US" i="1">
                        <a:latin typeface="Cambria Math"/>
                      </a:rPr>
                      <m:t>−</m:t>
                    </m:r>
                    <m:r>
                      <a:rPr lang="en-US" i="1">
                        <a:latin typeface="Cambria Math"/>
                      </a:rPr>
                      <m:t>𝑥</m:t>
                    </m:r>
                    <m:r>
                      <a:rPr lang="en-US" i="1">
                        <a:latin typeface="Cambria Math"/>
                      </a:rPr>
                      <m:t>+29</m:t>
                    </m:r>
                  </m:oMath>
                </a14:m>
                <a:r>
                  <a:rPr lang="en-US" dirty="0"/>
                  <a:t> is not a prime number.</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2206"/>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624239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2</a:t>
            </a:r>
            <a:endParaRPr lang="en-US" dirty="0"/>
          </a:p>
        </p:txBody>
      </p:sp>
      <p:sp>
        <p:nvSpPr>
          <p:cNvPr id="3" name="Content Placeholder 2"/>
          <p:cNvSpPr>
            <a:spLocks noGrp="1"/>
          </p:cNvSpPr>
          <p:nvPr>
            <p:ph idx="1"/>
          </p:nvPr>
        </p:nvSpPr>
        <p:spPr/>
        <p:txBody>
          <a:bodyPr/>
          <a:lstStyle/>
          <a:p>
            <a:r>
              <a:rPr lang="en-US" dirty="0"/>
              <a:t>Evaluate the sum of the first 20 odd numbers minus the sum of the first 20 even numbers.</a:t>
            </a:r>
          </a:p>
        </p:txBody>
      </p:sp>
      <p:sp>
        <p:nvSpPr>
          <p:cNvPr id="5" name="Footer Placeholder 4"/>
          <p:cNvSpPr>
            <a:spLocks noGrp="1"/>
          </p:cNvSpPr>
          <p:nvPr>
            <p:ph type="ftr" sz="quarter" idx="11"/>
          </p:nvPr>
        </p:nvSpPr>
        <p:spPr>
          <a:xfrm>
            <a:off x="457200" y="6356350"/>
            <a:ext cx="8382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2979827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3</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In a sequence, if </a:t>
                </a:r>
                <a14:m>
                  <m:oMath xmlns:m="http://schemas.openxmlformats.org/officeDocument/2006/math">
                    <m:sSub>
                      <m:sSubPr>
                        <m:ctrlPr>
                          <a:rPr lang="en-US" i="1">
                            <a:latin typeface="Cambria Math"/>
                          </a:rPr>
                        </m:ctrlPr>
                      </m:sSubPr>
                      <m:e>
                        <m:r>
                          <a:rPr lang="en-US" i="1">
                            <a:latin typeface="Cambria Math"/>
                          </a:rPr>
                          <m:t>𝑎</m:t>
                        </m:r>
                      </m:e>
                      <m:sub>
                        <m:r>
                          <a:rPr lang="en-US" i="1">
                            <a:latin typeface="Cambria Math"/>
                          </a:rPr>
                          <m:t>1</m:t>
                        </m:r>
                      </m:sub>
                    </m:sSub>
                    <m:r>
                      <a:rPr lang="en-US" i="1">
                        <a:latin typeface="Cambria Math"/>
                      </a:rPr>
                      <m:t>=1, </m:t>
                    </m:r>
                    <m:sSub>
                      <m:sSubPr>
                        <m:ctrlPr>
                          <a:rPr lang="en-US" i="1">
                            <a:latin typeface="Cambria Math"/>
                          </a:rPr>
                        </m:ctrlPr>
                      </m:sSubPr>
                      <m:e>
                        <m:r>
                          <a:rPr lang="en-US" i="1">
                            <a:latin typeface="Cambria Math"/>
                          </a:rPr>
                          <m:t>𝑎</m:t>
                        </m:r>
                      </m:e>
                      <m:sub>
                        <m:r>
                          <a:rPr lang="en-US" i="1">
                            <a:latin typeface="Cambria Math"/>
                          </a:rPr>
                          <m:t>2</m:t>
                        </m:r>
                      </m:sub>
                    </m:sSub>
                    <m:r>
                      <a:rPr lang="en-US" i="1">
                        <a:latin typeface="Cambria Math"/>
                      </a:rPr>
                      <m:t>=2</m:t>
                    </m:r>
                  </m:oMath>
                </a14:m>
                <a:r>
                  <a:rPr lang="en-US" dirty="0"/>
                  <a:t>, and </a:t>
                </a:r>
                <a14:m>
                  <m:oMath xmlns:m="http://schemas.openxmlformats.org/officeDocument/2006/math">
                    <m:sSub>
                      <m:sSubPr>
                        <m:ctrlPr>
                          <a:rPr lang="en-US" i="1">
                            <a:latin typeface="Cambria Math"/>
                          </a:rPr>
                        </m:ctrlPr>
                      </m:sSubPr>
                      <m:e>
                        <m:r>
                          <a:rPr lang="en-US" i="1">
                            <a:latin typeface="Cambria Math"/>
                          </a:rPr>
                          <m:t>𝑎</m:t>
                        </m:r>
                      </m:e>
                      <m:sub>
                        <m:r>
                          <a:rPr lang="en-US" i="1">
                            <a:latin typeface="Cambria Math"/>
                          </a:rPr>
                          <m:t>𝑘</m:t>
                        </m:r>
                        <m:r>
                          <a:rPr lang="en-US" i="1">
                            <a:latin typeface="Cambria Math"/>
                          </a:rPr>
                          <m:t>+2</m:t>
                        </m:r>
                      </m:sub>
                    </m:sSub>
                    <m:r>
                      <a:rPr lang="en-US" i="1">
                        <a:latin typeface="Cambria Math"/>
                      </a:rPr>
                      <m:t>=</m:t>
                    </m:r>
                    <m:sSub>
                      <m:sSubPr>
                        <m:ctrlPr>
                          <a:rPr lang="en-US" i="1">
                            <a:latin typeface="Cambria Math"/>
                          </a:rPr>
                        </m:ctrlPr>
                      </m:sSubPr>
                      <m:e>
                        <m:r>
                          <a:rPr lang="en-US" i="1">
                            <a:latin typeface="Cambria Math"/>
                          </a:rPr>
                          <m:t>𝑎</m:t>
                        </m:r>
                      </m:e>
                      <m:sub>
                        <m:r>
                          <a:rPr lang="en-US" i="1">
                            <a:latin typeface="Cambria Math"/>
                          </a:rPr>
                          <m:t>𝑘</m:t>
                        </m:r>
                        <m:r>
                          <a:rPr lang="en-US" i="1">
                            <a:latin typeface="Cambria Math"/>
                          </a:rPr>
                          <m:t>+1</m:t>
                        </m:r>
                      </m:sub>
                    </m:sSub>
                    <m:r>
                      <a:rPr lang="en-US" i="1">
                        <a:latin typeface="Cambria Math"/>
                      </a:rPr>
                      <m:t>−</m:t>
                    </m:r>
                    <m:sSub>
                      <m:sSubPr>
                        <m:ctrlPr>
                          <a:rPr lang="en-US" i="1">
                            <a:latin typeface="Cambria Math"/>
                          </a:rPr>
                        </m:ctrlPr>
                      </m:sSubPr>
                      <m:e>
                        <m:r>
                          <a:rPr lang="en-US" i="1">
                            <a:latin typeface="Cambria Math"/>
                          </a:rPr>
                          <m:t>𝑎</m:t>
                        </m:r>
                      </m:e>
                      <m:sub>
                        <m:r>
                          <a:rPr lang="en-US" i="1">
                            <a:latin typeface="Cambria Math"/>
                          </a:rPr>
                          <m:t>𝑘</m:t>
                        </m:r>
                      </m:sub>
                    </m:sSub>
                  </m:oMath>
                </a14:m>
                <a:r>
                  <a:rPr lang="en-US" dirty="0"/>
                  <a:t>, what is </a:t>
                </a:r>
                <a14:m>
                  <m:oMath xmlns:m="http://schemas.openxmlformats.org/officeDocument/2006/math">
                    <m:sSub>
                      <m:sSubPr>
                        <m:ctrlPr>
                          <a:rPr lang="en-US" i="1">
                            <a:latin typeface="Cambria Math"/>
                          </a:rPr>
                        </m:ctrlPr>
                      </m:sSubPr>
                      <m:e>
                        <m:r>
                          <a:rPr lang="en-US" i="1">
                            <a:latin typeface="Cambria Math"/>
                          </a:rPr>
                          <m:t>𝑎</m:t>
                        </m:r>
                      </m:e>
                      <m:sub>
                        <m:r>
                          <a:rPr lang="en-US" i="1">
                            <a:latin typeface="Cambria Math"/>
                          </a:rPr>
                          <m:t>42</m:t>
                        </m:r>
                      </m:sub>
                    </m:sSub>
                  </m:oMath>
                </a14:m>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2206"/>
                </a:stretch>
              </a:blipFill>
            </p:spPr>
            <p:txBody>
              <a:bodyPr/>
              <a:lstStyle/>
              <a:p>
                <a:r>
                  <a:rPr lang="en-US">
                    <a:noFill/>
                  </a:rPr>
                  <a:t> </a:t>
                </a:r>
              </a:p>
            </p:txBody>
          </p:sp>
        </mc:Fallback>
      </mc:AlternateContent>
      <p:sp>
        <p:nvSpPr>
          <p:cNvPr id="4" name="Footer Placeholder 3"/>
          <p:cNvSpPr>
            <a:spLocks noGrp="1"/>
          </p:cNvSpPr>
          <p:nvPr>
            <p:ph type="ftr" sz="quarter" idx="11"/>
          </p:nvPr>
        </p:nvSpPr>
        <p:spPr>
          <a:xfrm>
            <a:off x="457200" y="6356350"/>
            <a:ext cx="82296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2974532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a:t>
            </a:r>
            <a:endParaRPr lang="en-US" dirty="0"/>
          </a:p>
        </p:txBody>
      </p:sp>
      <p:sp>
        <p:nvSpPr>
          <p:cNvPr id="3" name="Content Placeholder 2"/>
          <p:cNvSpPr>
            <a:spLocks noGrp="1"/>
          </p:cNvSpPr>
          <p:nvPr>
            <p:ph idx="1"/>
          </p:nvPr>
        </p:nvSpPr>
        <p:spPr/>
        <p:txBody>
          <a:bodyPr/>
          <a:lstStyle/>
          <a:p>
            <a:r>
              <a:rPr lang="en-US" dirty="0"/>
              <a:t>A scout troop buys 1000 candy bars at a price of five for 2 dollars. They sell all the candy bars at the price of two for 1 dollar. What was their profit, in dollars?</a:t>
            </a:r>
          </a:p>
        </p:txBody>
      </p:sp>
      <p:sp>
        <p:nvSpPr>
          <p:cNvPr id="4" name="Footer Placeholder 3"/>
          <p:cNvSpPr>
            <a:spLocks noGrp="1"/>
          </p:cNvSpPr>
          <p:nvPr>
            <p:ph type="ftr" sz="quarter" idx="11"/>
          </p:nvPr>
        </p:nvSpPr>
        <p:spPr>
          <a:xfrm>
            <a:off x="152400" y="6356350"/>
            <a:ext cx="8763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737285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5</a:t>
            </a:r>
            <a:endParaRPr lang="en-US" dirty="0"/>
          </a:p>
        </p:txBody>
      </p:sp>
      <p:sp>
        <p:nvSpPr>
          <p:cNvPr id="3" name="Content Placeholder 2"/>
          <p:cNvSpPr>
            <a:spLocks noGrp="1"/>
          </p:cNvSpPr>
          <p:nvPr>
            <p:ph idx="1"/>
          </p:nvPr>
        </p:nvSpPr>
        <p:spPr/>
        <p:txBody>
          <a:bodyPr/>
          <a:lstStyle/>
          <a:p>
            <a:r>
              <a:rPr lang="en-US" dirty="0"/>
              <a:t>What is the probability that when I flip 6 coins, I see more heads than tails?</a:t>
            </a:r>
          </a:p>
        </p:txBody>
      </p:sp>
      <p:sp>
        <p:nvSpPr>
          <p:cNvPr id="4" name="Footer Placeholder 3"/>
          <p:cNvSpPr>
            <a:spLocks noGrp="1"/>
          </p:cNvSpPr>
          <p:nvPr>
            <p:ph type="ftr" sz="quarter" idx="11"/>
          </p:nvPr>
        </p:nvSpPr>
        <p:spPr>
          <a:xfrm>
            <a:off x="457200" y="6356350"/>
            <a:ext cx="8382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474354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6</a:t>
            </a:r>
            <a:endParaRPr lang="en-US" dirty="0"/>
          </a:p>
        </p:txBody>
      </p:sp>
      <p:sp>
        <p:nvSpPr>
          <p:cNvPr id="3" name="Content Placeholder 2"/>
          <p:cNvSpPr>
            <a:spLocks noGrp="1"/>
          </p:cNvSpPr>
          <p:nvPr>
            <p:ph idx="1"/>
          </p:nvPr>
        </p:nvSpPr>
        <p:spPr/>
        <p:txBody>
          <a:bodyPr/>
          <a:lstStyle/>
          <a:p>
            <a:r>
              <a:rPr lang="en-US" dirty="0"/>
              <a:t>In the first three of five math tests out of 100 points, Sam scored 91, 91, and 96.  After taking the last two tests, what is the sum of the greatest integer mean, greatest integer median, and greatest and unique integer mode possible for the five scores?</a:t>
            </a:r>
          </a:p>
        </p:txBody>
      </p:sp>
      <p:sp>
        <p:nvSpPr>
          <p:cNvPr id="4" name="Footer Placeholder 3"/>
          <p:cNvSpPr>
            <a:spLocks noGrp="1"/>
          </p:cNvSpPr>
          <p:nvPr>
            <p:ph type="ftr" sz="quarter" idx="11"/>
          </p:nvPr>
        </p:nvSpPr>
        <p:spPr>
          <a:xfrm>
            <a:off x="304800" y="6356350"/>
            <a:ext cx="85344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309659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7</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How many digits does the quantity </a:t>
                </a:r>
                <a14:m>
                  <m:oMath xmlns:m="http://schemas.openxmlformats.org/officeDocument/2006/math">
                    <m:sSup>
                      <m:sSupPr>
                        <m:ctrlPr>
                          <a:rPr lang="en-US" i="1">
                            <a:latin typeface="Cambria Math"/>
                          </a:rPr>
                        </m:ctrlPr>
                      </m:sSupPr>
                      <m:e>
                        <m:r>
                          <a:rPr lang="en-US" i="1">
                            <a:latin typeface="Cambria Math"/>
                          </a:rPr>
                          <m:t>2</m:t>
                        </m:r>
                      </m:e>
                      <m:sup>
                        <m:r>
                          <a:rPr lang="en-US" i="1">
                            <a:latin typeface="Cambria Math"/>
                          </a:rPr>
                          <m:t>33</m:t>
                        </m:r>
                      </m:sup>
                    </m:sSup>
                  </m:oMath>
                </a14:m>
                <a:r>
                  <a:rPr lang="en-US" dirty="0"/>
                  <a:t> have in decimal form?</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882"/>
                </a:stretch>
              </a:blipFill>
            </p:spPr>
            <p:txBody>
              <a:bodyPr/>
              <a:lstStyle/>
              <a:p>
                <a:r>
                  <a:rPr lang="en-US">
                    <a:noFill/>
                  </a:rPr>
                  <a:t> </a:t>
                </a:r>
              </a:p>
            </p:txBody>
          </p:sp>
        </mc:Fallback>
      </mc:AlternateContent>
      <p:sp>
        <p:nvSpPr>
          <p:cNvPr id="4" name="Footer Placeholder 3"/>
          <p:cNvSpPr>
            <a:spLocks noGrp="1"/>
          </p:cNvSpPr>
          <p:nvPr>
            <p:ph type="ftr" sz="quarter" idx="11"/>
          </p:nvPr>
        </p:nvSpPr>
        <p:spPr>
          <a:xfrm>
            <a:off x="228600" y="6356350"/>
            <a:ext cx="86106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936318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8</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Evaluate the following sum in base ten:</a:t>
                </a:r>
                <a:endParaRPr lang="en-US" i="1" smtClean="0"/>
              </a:p>
              <a:p>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1310</m:t>
                          </m:r>
                        </m:e>
                        <m:sub>
                          <m:r>
                            <a:rPr lang="en-US" i="1">
                              <a:latin typeface="Cambria Math"/>
                            </a:rPr>
                            <m:t>5</m:t>
                          </m:r>
                        </m:sub>
                      </m:sSub>
                      <m:r>
                        <a:rPr lang="en-US" i="1">
                          <a:latin typeface="Cambria Math"/>
                        </a:rPr>
                        <m:t>+</m:t>
                      </m:r>
                      <m:sSub>
                        <m:sSubPr>
                          <m:ctrlPr>
                            <a:rPr lang="en-US" i="1">
                              <a:latin typeface="Cambria Math"/>
                            </a:rPr>
                          </m:ctrlPr>
                        </m:sSubPr>
                        <m:e>
                          <m:r>
                            <a:rPr lang="en-US" i="1">
                              <a:latin typeface="Cambria Math"/>
                            </a:rPr>
                            <m:t>2112</m:t>
                          </m:r>
                        </m:e>
                        <m:sub>
                          <m:r>
                            <a:rPr lang="en-US" i="1">
                              <a:latin typeface="Cambria Math"/>
                            </a:rPr>
                            <m:t>4</m:t>
                          </m:r>
                        </m:sub>
                      </m:sSub>
                      <m:r>
                        <a:rPr lang="en-US" i="1">
                          <a:latin typeface="Cambria Math"/>
                        </a:rPr>
                        <m:t>+</m:t>
                      </m:r>
                      <m:sSub>
                        <m:sSubPr>
                          <m:ctrlPr>
                            <a:rPr lang="en-US" i="1">
                              <a:latin typeface="Cambria Math"/>
                            </a:rPr>
                          </m:ctrlPr>
                        </m:sSubPr>
                        <m:e>
                          <m:r>
                            <a:rPr lang="en-US" i="1">
                              <a:latin typeface="Cambria Math"/>
                            </a:rPr>
                            <m:t>12211</m:t>
                          </m:r>
                        </m:e>
                        <m:sub>
                          <m:r>
                            <a:rPr lang="en-US" i="1">
                              <a:latin typeface="Cambria Math"/>
                            </a:rPr>
                            <m:t>3</m:t>
                          </m:r>
                        </m:sub>
                      </m:sSub>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2206"/>
                </a:stretch>
              </a:blipFill>
            </p:spPr>
            <p:txBody>
              <a:bodyPr/>
              <a:lstStyle/>
              <a:p>
                <a:r>
                  <a:rPr lang="en-US">
                    <a:noFill/>
                  </a:rPr>
                  <a:t> </a:t>
                </a:r>
              </a:p>
            </p:txBody>
          </p:sp>
        </mc:Fallback>
      </mc:AlternateContent>
      <p:sp>
        <p:nvSpPr>
          <p:cNvPr id="4" name="Footer Placeholder 3"/>
          <p:cNvSpPr>
            <a:spLocks noGrp="1"/>
          </p:cNvSpPr>
          <p:nvPr>
            <p:ph type="ftr" sz="quarter" idx="11"/>
          </p:nvPr>
        </p:nvSpPr>
        <p:spPr>
          <a:xfrm>
            <a:off x="457200" y="6356350"/>
            <a:ext cx="8382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676388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489</Words>
  <Application>Microsoft Office PowerPoint</Application>
  <PresentationFormat>On-screen Show (4:3)</PresentationFormat>
  <Paragraphs>39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Elimination Round 3</vt:lpstr>
      <vt:lpstr>Problem 1</vt:lpstr>
      <vt:lpstr>Problem 2</vt:lpstr>
      <vt:lpstr>Problem 3</vt:lpstr>
      <vt:lpstr>Problem 4</vt:lpstr>
      <vt:lpstr>Problem 5</vt:lpstr>
      <vt:lpstr>Problem 6</vt:lpstr>
      <vt:lpstr>Problem 7</vt:lpstr>
      <vt:lpstr>Problem 8</vt:lpstr>
      <vt:lpstr>Problem 9</vt:lpstr>
      <vt:lpstr>Problem 10</vt:lpstr>
      <vt:lpstr>Extra Problem (only if needed)</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Elimination Round 3</dc:title>
  <dc:creator>Washington Student Math Association</dc:creator>
  <cp:lastModifiedBy>Austin Davis</cp:lastModifiedBy>
  <cp:revision>10</cp:revision>
  <dcterms:created xsi:type="dcterms:W3CDTF">2011-05-27T03:49:59Z</dcterms:created>
  <dcterms:modified xsi:type="dcterms:W3CDTF">2011-06-17T03:24:46Z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