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224" y="-26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6" d="100"/>
          <a:sy n="86" d="100"/>
        </p:scale>
        <p:origin x="-304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CED2DB-A6E6-4F04-B831-BEA78870657A}" type="datetimeFigureOut">
              <a:rPr lang="en-US" smtClean="0"/>
              <a:t>6/16/2011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C51F10-C1B3-459F-A862-B05DB5B87CAD}" type="slidenum">
              <a:rPr lang="en-US" smtClean="0"/>
              <a:t>‹#›</a:t>
            </a:fld>
            <a:endParaRPr lang="en-US"/>
          </a:p>
        </p:txBody>
      </p:sp>
    </p:spTree>
    <p:extLst>
      <p:ext uri="{BB962C8B-B14F-4D97-AF65-F5344CB8AC3E}">
        <p14:creationId xmlns:p14="http://schemas.microsoft.com/office/powerpoint/2010/main" val="2905723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C51F10-C1B3-459F-A862-B05DB5B87CAD}" type="slidenum">
              <a:rPr lang="en-US" smtClean="0"/>
              <a:t>11</a:t>
            </a:fld>
            <a:endParaRPr lang="en-US"/>
          </a:p>
        </p:txBody>
      </p:sp>
    </p:spTree>
    <p:extLst>
      <p:ext uri="{BB962C8B-B14F-4D97-AF65-F5344CB8AC3E}">
        <p14:creationId xmlns:p14="http://schemas.microsoft.com/office/powerpoint/2010/main" val="42813565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95600"/>
            <a:ext cx="7772400" cy="1470025"/>
          </a:xfrm>
        </p:spPr>
        <p:txBody>
          <a:bodyPr>
            <a:noAutofit/>
          </a:bodyPr>
          <a:lstStyle>
            <a:lvl1pPr>
              <a:defRPr sz="5400"/>
            </a:lvl1pPr>
          </a:lstStyle>
          <a:p>
            <a:r>
              <a:rPr lang="en-US" smtClean="0"/>
              <a:t>Click to edit Master title style</a:t>
            </a:r>
            <a:endParaRPr lang="en-US"/>
          </a:p>
        </p:txBody>
      </p:sp>
      <p:sp>
        <p:nvSpPr>
          <p:cNvPr id="3" name="Subtitle 2"/>
          <p:cNvSpPr>
            <a:spLocks noGrp="1"/>
          </p:cNvSpPr>
          <p:nvPr>
            <p:ph type="subTitle" idx="1"/>
          </p:nvPr>
        </p:nvSpPr>
        <p:spPr>
          <a:xfrm>
            <a:off x="1371600" y="44958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533400" y="6356350"/>
            <a:ext cx="8077200" cy="365125"/>
          </a:xfrm>
        </p:spPr>
        <p:txBody>
          <a:bodyPr/>
          <a:lstStyle/>
          <a:p>
            <a:r>
              <a:rPr lang="en-US" smtClean="0"/>
              <a:t>Copyright © 2011 by the Washington Student Math Association</a:t>
            </a:r>
            <a:endParaRPr lang="en-US" dirty="0"/>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11511" t="9712" r="10072" b="2878"/>
          <a:stretch/>
        </p:blipFill>
        <p:spPr bwMode="auto">
          <a:xfrm>
            <a:off x="2891191" y="381000"/>
            <a:ext cx="3361619" cy="249809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27040644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F564D1-761B-4D3C-A368-F35CC3A18EBD}" type="datetime1">
              <a:rPr lang="en-US" smtClean="0"/>
              <a:t>6/16/2011</a:t>
            </a:fld>
            <a:endParaRPr lang="en-US"/>
          </a:p>
        </p:txBody>
      </p:sp>
      <p:sp>
        <p:nvSpPr>
          <p:cNvPr id="5" name="Footer Placeholder 4"/>
          <p:cNvSpPr>
            <a:spLocks noGrp="1"/>
          </p:cNvSpPr>
          <p:nvPr>
            <p:ph type="ftr" sz="quarter" idx="11"/>
          </p:nvPr>
        </p:nvSpPr>
        <p:spPr/>
        <p:txBody>
          <a:bodyPr/>
          <a:lstStyle/>
          <a:p>
            <a:r>
              <a:rPr lang="en-US" smtClean="0"/>
              <a:t>Copyright © 2011 by the Washington Student Math Association</a:t>
            </a:r>
            <a:endParaRPr lang="en-US"/>
          </a:p>
        </p:txBody>
      </p:sp>
      <p:sp>
        <p:nvSpPr>
          <p:cNvPr id="6" name="Slide Number Placeholder 5"/>
          <p:cNvSpPr>
            <a:spLocks noGrp="1"/>
          </p:cNvSpPr>
          <p:nvPr>
            <p:ph type="sldNum" sz="quarter" idx="12"/>
          </p:nvPr>
        </p:nvSpPr>
        <p:spPr/>
        <p:txBody>
          <a:bodyPr/>
          <a:lstStyle/>
          <a:p>
            <a:fld id="{A1CEBB5B-3ABB-4509-80CC-5D72D9F0B4F5}" type="slidenum">
              <a:rPr lang="en-US" smtClean="0"/>
              <a:t>‹#›</a:t>
            </a:fld>
            <a:endParaRPr lang="en-US"/>
          </a:p>
        </p:txBody>
      </p:sp>
    </p:spTree>
    <p:extLst>
      <p:ext uri="{BB962C8B-B14F-4D97-AF65-F5344CB8AC3E}">
        <p14:creationId xmlns:p14="http://schemas.microsoft.com/office/powerpoint/2010/main" val="4200962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43F5AB-8A32-4950-AD56-C5BA0642B56A}" type="datetime1">
              <a:rPr lang="en-US" smtClean="0"/>
              <a:t>6/16/2011</a:t>
            </a:fld>
            <a:endParaRPr lang="en-US"/>
          </a:p>
        </p:txBody>
      </p:sp>
      <p:sp>
        <p:nvSpPr>
          <p:cNvPr id="5" name="Footer Placeholder 4"/>
          <p:cNvSpPr>
            <a:spLocks noGrp="1"/>
          </p:cNvSpPr>
          <p:nvPr>
            <p:ph type="ftr" sz="quarter" idx="11"/>
          </p:nvPr>
        </p:nvSpPr>
        <p:spPr/>
        <p:txBody>
          <a:bodyPr/>
          <a:lstStyle/>
          <a:p>
            <a:r>
              <a:rPr lang="en-US" smtClean="0"/>
              <a:t>Copyright © 2011 by the Washington Student Math Association</a:t>
            </a:r>
            <a:endParaRPr lang="en-US"/>
          </a:p>
        </p:txBody>
      </p:sp>
      <p:sp>
        <p:nvSpPr>
          <p:cNvPr id="6" name="Slide Number Placeholder 5"/>
          <p:cNvSpPr>
            <a:spLocks noGrp="1"/>
          </p:cNvSpPr>
          <p:nvPr>
            <p:ph type="sldNum" sz="quarter" idx="12"/>
          </p:nvPr>
        </p:nvSpPr>
        <p:spPr/>
        <p:txBody>
          <a:bodyPr/>
          <a:lstStyle/>
          <a:p>
            <a:fld id="{A1CEBB5B-3ABB-4509-80CC-5D72D9F0B4F5}" type="slidenum">
              <a:rPr lang="en-US" smtClean="0"/>
              <a:t>‹#›</a:t>
            </a:fld>
            <a:endParaRPr lang="en-US"/>
          </a:p>
        </p:txBody>
      </p:sp>
    </p:spTree>
    <p:extLst>
      <p:ext uri="{BB962C8B-B14F-4D97-AF65-F5344CB8AC3E}">
        <p14:creationId xmlns:p14="http://schemas.microsoft.com/office/powerpoint/2010/main" val="1134691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0" y="381000"/>
            <a:ext cx="5638800" cy="1143000"/>
          </a:xfrm>
        </p:spPr>
        <p:txBody>
          <a:bodyPr/>
          <a:lstStyle>
            <a:lvl1pPr algn="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981200"/>
            <a:ext cx="8229600" cy="4144963"/>
          </a:xfrm>
        </p:spPr>
        <p:txBody>
          <a:bodyPr/>
          <a:lstStyle>
            <a:lvl1pPr marL="0" indent="0">
              <a:buNone/>
              <a:defRPr sz="36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990600" cy="365125"/>
          </a:xfrm>
        </p:spPr>
        <p:txBody>
          <a:bodyPr/>
          <a:lstStyle/>
          <a:p>
            <a:fld id="{B837C6BC-3662-494C-9E54-0C2E3FBFC464}" type="datetime1">
              <a:rPr lang="en-US" smtClean="0"/>
              <a:t>6/16/2011</a:t>
            </a:fld>
            <a:endParaRPr lang="en-US" dirty="0"/>
          </a:p>
        </p:txBody>
      </p:sp>
      <p:sp>
        <p:nvSpPr>
          <p:cNvPr id="5" name="Footer Placeholder 4"/>
          <p:cNvSpPr>
            <a:spLocks noGrp="1"/>
          </p:cNvSpPr>
          <p:nvPr>
            <p:ph type="ftr" sz="quarter" idx="11"/>
          </p:nvPr>
        </p:nvSpPr>
        <p:spPr>
          <a:xfrm>
            <a:off x="2438400" y="6356350"/>
            <a:ext cx="4267200" cy="365125"/>
          </a:xfrm>
        </p:spPr>
        <p:txBody>
          <a:bodyPr/>
          <a:lstStyle>
            <a:lvl1pPr>
              <a:defRPr/>
            </a:lvl1pPr>
          </a:lstStyle>
          <a:p>
            <a:r>
              <a:rPr lang="en-US" dirty="0" smtClean="0"/>
              <a:t>Copyright © 2011 by the Washington Student Math Association</a:t>
            </a:r>
            <a:endParaRPr lang="en-US" dirty="0"/>
          </a:p>
        </p:txBody>
      </p:sp>
      <p:sp>
        <p:nvSpPr>
          <p:cNvPr id="6" name="Slide Number Placeholder 5"/>
          <p:cNvSpPr>
            <a:spLocks noGrp="1"/>
          </p:cNvSpPr>
          <p:nvPr>
            <p:ph type="sldNum" sz="quarter" idx="12"/>
          </p:nvPr>
        </p:nvSpPr>
        <p:spPr>
          <a:xfrm>
            <a:off x="7696200" y="6356350"/>
            <a:ext cx="990600" cy="365125"/>
          </a:xfrm>
        </p:spPr>
        <p:txBody>
          <a:bodyPr/>
          <a:lstStyle/>
          <a:p>
            <a:fld id="{A1CEBB5B-3ABB-4509-80CC-5D72D9F0B4F5}" type="slidenum">
              <a:rPr lang="en-US" smtClean="0"/>
              <a:t>‹#›</a:t>
            </a:fld>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200" y="152400"/>
            <a:ext cx="2286000" cy="1524000"/>
          </a:xfrm>
          <a:prstGeom prst="rect">
            <a:avLst/>
          </a:prstGeom>
        </p:spPr>
      </p:pic>
    </p:spTree>
    <p:extLst>
      <p:ext uri="{BB962C8B-B14F-4D97-AF65-F5344CB8AC3E}">
        <p14:creationId xmlns:p14="http://schemas.microsoft.com/office/powerpoint/2010/main" val="43738001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864B11-BEA2-41C3-BD88-0904C6530F97}" type="datetime1">
              <a:rPr lang="en-US" smtClean="0"/>
              <a:t>6/16/2011</a:t>
            </a:fld>
            <a:endParaRPr lang="en-US"/>
          </a:p>
        </p:txBody>
      </p:sp>
      <p:sp>
        <p:nvSpPr>
          <p:cNvPr id="5" name="Footer Placeholder 4"/>
          <p:cNvSpPr>
            <a:spLocks noGrp="1"/>
          </p:cNvSpPr>
          <p:nvPr>
            <p:ph type="ftr" sz="quarter" idx="11"/>
          </p:nvPr>
        </p:nvSpPr>
        <p:spPr/>
        <p:txBody>
          <a:bodyPr/>
          <a:lstStyle/>
          <a:p>
            <a:r>
              <a:rPr lang="en-US" smtClean="0"/>
              <a:t>Copyright © 2011 by the Washington Student Math Association</a:t>
            </a:r>
            <a:endParaRPr lang="en-US"/>
          </a:p>
        </p:txBody>
      </p:sp>
      <p:sp>
        <p:nvSpPr>
          <p:cNvPr id="6" name="Slide Number Placeholder 5"/>
          <p:cNvSpPr>
            <a:spLocks noGrp="1"/>
          </p:cNvSpPr>
          <p:nvPr>
            <p:ph type="sldNum" sz="quarter" idx="12"/>
          </p:nvPr>
        </p:nvSpPr>
        <p:spPr/>
        <p:txBody>
          <a:bodyPr/>
          <a:lstStyle/>
          <a:p>
            <a:fld id="{A1CEBB5B-3ABB-4509-80CC-5D72D9F0B4F5}" type="slidenum">
              <a:rPr lang="en-US" smtClean="0"/>
              <a:t>‹#›</a:t>
            </a:fld>
            <a:endParaRPr lang="en-US"/>
          </a:p>
        </p:txBody>
      </p:sp>
    </p:spTree>
    <p:extLst>
      <p:ext uri="{BB962C8B-B14F-4D97-AF65-F5344CB8AC3E}">
        <p14:creationId xmlns:p14="http://schemas.microsoft.com/office/powerpoint/2010/main" val="19034987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F2E65D-610E-4D95-8016-261070B5044A}" type="datetime1">
              <a:rPr lang="en-US" smtClean="0"/>
              <a:t>6/16/2011</a:t>
            </a:fld>
            <a:endParaRPr lang="en-US"/>
          </a:p>
        </p:txBody>
      </p:sp>
      <p:sp>
        <p:nvSpPr>
          <p:cNvPr id="6" name="Footer Placeholder 5"/>
          <p:cNvSpPr>
            <a:spLocks noGrp="1"/>
          </p:cNvSpPr>
          <p:nvPr>
            <p:ph type="ftr" sz="quarter" idx="11"/>
          </p:nvPr>
        </p:nvSpPr>
        <p:spPr/>
        <p:txBody>
          <a:bodyPr/>
          <a:lstStyle/>
          <a:p>
            <a:r>
              <a:rPr lang="en-US" smtClean="0"/>
              <a:t>Copyright © 2011 by the Washington Student Math Association</a:t>
            </a:r>
            <a:endParaRPr lang="en-US"/>
          </a:p>
        </p:txBody>
      </p:sp>
      <p:sp>
        <p:nvSpPr>
          <p:cNvPr id="7" name="Slide Number Placeholder 6"/>
          <p:cNvSpPr>
            <a:spLocks noGrp="1"/>
          </p:cNvSpPr>
          <p:nvPr>
            <p:ph type="sldNum" sz="quarter" idx="12"/>
          </p:nvPr>
        </p:nvSpPr>
        <p:spPr/>
        <p:txBody>
          <a:bodyPr/>
          <a:lstStyle/>
          <a:p>
            <a:fld id="{A1CEBB5B-3ABB-4509-80CC-5D72D9F0B4F5}" type="slidenum">
              <a:rPr lang="en-US" smtClean="0"/>
              <a:t>‹#›</a:t>
            </a:fld>
            <a:endParaRPr lang="en-US"/>
          </a:p>
        </p:txBody>
      </p:sp>
    </p:spTree>
    <p:extLst>
      <p:ext uri="{BB962C8B-B14F-4D97-AF65-F5344CB8AC3E}">
        <p14:creationId xmlns:p14="http://schemas.microsoft.com/office/powerpoint/2010/main" val="3891026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D0B3E8-9644-44E9-8735-7A4BA08B2337}" type="datetime1">
              <a:rPr lang="en-US" smtClean="0"/>
              <a:t>6/16/2011</a:t>
            </a:fld>
            <a:endParaRPr lang="en-US"/>
          </a:p>
        </p:txBody>
      </p:sp>
      <p:sp>
        <p:nvSpPr>
          <p:cNvPr id="8" name="Footer Placeholder 7"/>
          <p:cNvSpPr>
            <a:spLocks noGrp="1"/>
          </p:cNvSpPr>
          <p:nvPr>
            <p:ph type="ftr" sz="quarter" idx="11"/>
          </p:nvPr>
        </p:nvSpPr>
        <p:spPr/>
        <p:txBody>
          <a:bodyPr/>
          <a:lstStyle/>
          <a:p>
            <a:r>
              <a:rPr lang="en-US" smtClean="0"/>
              <a:t>Copyright © 2011 by the Washington Student Math Association</a:t>
            </a:r>
            <a:endParaRPr lang="en-US"/>
          </a:p>
        </p:txBody>
      </p:sp>
      <p:sp>
        <p:nvSpPr>
          <p:cNvPr id="9" name="Slide Number Placeholder 8"/>
          <p:cNvSpPr>
            <a:spLocks noGrp="1"/>
          </p:cNvSpPr>
          <p:nvPr>
            <p:ph type="sldNum" sz="quarter" idx="12"/>
          </p:nvPr>
        </p:nvSpPr>
        <p:spPr/>
        <p:txBody>
          <a:bodyPr/>
          <a:lstStyle/>
          <a:p>
            <a:fld id="{A1CEBB5B-3ABB-4509-80CC-5D72D9F0B4F5}" type="slidenum">
              <a:rPr lang="en-US" smtClean="0"/>
              <a:t>‹#›</a:t>
            </a:fld>
            <a:endParaRPr lang="en-US"/>
          </a:p>
        </p:txBody>
      </p:sp>
    </p:spTree>
    <p:extLst>
      <p:ext uri="{BB962C8B-B14F-4D97-AF65-F5344CB8AC3E}">
        <p14:creationId xmlns:p14="http://schemas.microsoft.com/office/powerpoint/2010/main" val="3485256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F4F5AB3-BF1D-40AB-8C48-FC82AA2C841F}" type="datetime1">
              <a:rPr lang="en-US" smtClean="0"/>
              <a:t>6/16/2011</a:t>
            </a:fld>
            <a:endParaRPr lang="en-US"/>
          </a:p>
        </p:txBody>
      </p:sp>
      <p:sp>
        <p:nvSpPr>
          <p:cNvPr id="4" name="Footer Placeholder 3"/>
          <p:cNvSpPr>
            <a:spLocks noGrp="1"/>
          </p:cNvSpPr>
          <p:nvPr>
            <p:ph type="ftr" sz="quarter" idx="11"/>
          </p:nvPr>
        </p:nvSpPr>
        <p:spPr/>
        <p:txBody>
          <a:bodyPr/>
          <a:lstStyle/>
          <a:p>
            <a:r>
              <a:rPr lang="en-US" smtClean="0"/>
              <a:t>Copyright © 2011 by the Washington Student Math Association</a:t>
            </a:r>
            <a:endParaRPr lang="en-US"/>
          </a:p>
        </p:txBody>
      </p:sp>
      <p:sp>
        <p:nvSpPr>
          <p:cNvPr id="5" name="Slide Number Placeholder 4"/>
          <p:cNvSpPr>
            <a:spLocks noGrp="1"/>
          </p:cNvSpPr>
          <p:nvPr>
            <p:ph type="sldNum" sz="quarter" idx="12"/>
          </p:nvPr>
        </p:nvSpPr>
        <p:spPr/>
        <p:txBody>
          <a:bodyPr/>
          <a:lstStyle/>
          <a:p>
            <a:fld id="{A1CEBB5B-3ABB-4509-80CC-5D72D9F0B4F5}" type="slidenum">
              <a:rPr lang="en-US" smtClean="0"/>
              <a:t>‹#›</a:t>
            </a:fld>
            <a:endParaRPr lang="en-US"/>
          </a:p>
        </p:txBody>
      </p:sp>
    </p:spTree>
    <p:extLst>
      <p:ext uri="{BB962C8B-B14F-4D97-AF65-F5344CB8AC3E}">
        <p14:creationId xmlns:p14="http://schemas.microsoft.com/office/powerpoint/2010/main" val="2596750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8DD1EF-5971-406A-B3E5-2CF4EA7A6FB0}" type="datetime1">
              <a:rPr lang="en-US" smtClean="0"/>
              <a:t>6/16/2011</a:t>
            </a:fld>
            <a:endParaRPr lang="en-US"/>
          </a:p>
        </p:txBody>
      </p:sp>
      <p:sp>
        <p:nvSpPr>
          <p:cNvPr id="3" name="Footer Placeholder 2"/>
          <p:cNvSpPr>
            <a:spLocks noGrp="1"/>
          </p:cNvSpPr>
          <p:nvPr>
            <p:ph type="ftr" sz="quarter" idx="11"/>
          </p:nvPr>
        </p:nvSpPr>
        <p:spPr/>
        <p:txBody>
          <a:bodyPr/>
          <a:lstStyle/>
          <a:p>
            <a:r>
              <a:rPr lang="en-US" smtClean="0"/>
              <a:t>Copyright © 2011 by the Washington Student Math Association</a:t>
            </a:r>
            <a:endParaRPr lang="en-US"/>
          </a:p>
        </p:txBody>
      </p:sp>
      <p:sp>
        <p:nvSpPr>
          <p:cNvPr id="4" name="Slide Number Placeholder 3"/>
          <p:cNvSpPr>
            <a:spLocks noGrp="1"/>
          </p:cNvSpPr>
          <p:nvPr>
            <p:ph type="sldNum" sz="quarter" idx="12"/>
          </p:nvPr>
        </p:nvSpPr>
        <p:spPr/>
        <p:txBody>
          <a:bodyPr/>
          <a:lstStyle/>
          <a:p>
            <a:fld id="{A1CEBB5B-3ABB-4509-80CC-5D72D9F0B4F5}" type="slidenum">
              <a:rPr lang="en-US" smtClean="0"/>
              <a:t>‹#›</a:t>
            </a:fld>
            <a:endParaRPr lang="en-US"/>
          </a:p>
        </p:txBody>
      </p:sp>
    </p:spTree>
    <p:extLst>
      <p:ext uri="{BB962C8B-B14F-4D97-AF65-F5344CB8AC3E}">
        <p14:creationId xmlns:p14="http://schemas.microsoft.com/office/powerpoint/2010/main" val="2770446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51F790-B932-4187-B37C-E7F1F2323A51}" type="datetime1">
              <a:rPr lang="en-US" smtClean="0"/>
              <a:t>6/16/2011</a:t>
            </a:fld>
            <a:endParaRPr lang="en-US"/>
          </a:p>
        </p:txBody>
      </p:sp>
      <p:sp>
        <p:nvSpPr>
          <p:cNvPr id="6" name="Footer Placeholder 5"/>
          <p:cNvSpPr>
            <a:spLocks noGrp="1"/>
          </p:cNvSpPr>
          <p:nvPr>
            <p:ph type="ftr" sz="quarter" idx="11"/>
          </p:nvPr>
        </p:nvSpPr>
        <p:spPr/>
        <p:txBody>
          <a:bodyPr/>
          <a:lstStyle/>
          <a:p>
            <a:r>
              <a:rPr lang="en-US" smtClean="0"/>
              <a:t>Copyright © 2011 by the Washington Student Math Association</a:t>
            </a:r>
            <a:endParaRPr lang="en-US"/>
          </a:p>
        </p:txBody>
      </p:sp>
      <p:sp>
        <p:nvSpPr>
          <p:cNvPr id="7" name="Slide Number Placeholder 6"/>
          <p:cNvSpPr>
            <a:spLocks noGrp="1"/>
          </p:cNvSpPr>
          <p:nvPr>
            <p:ph type="sldNum" sz="quarter" idx="12"/>
          </p:nvPr>
        </p:nvSpPr>
        <p:spPr/>
        <p:txBody>
          <a:bodyPr/>
          <a:lstStyle/>
          <a:p>
            <a:fld id="{A1CEBB5B-3ABB-4509-80CC-5D72D9F0B4F5}" type="slidenum">
              <a:rPr lang="en-US" smtClean="0"/>
              <a:t>‹#›</a:t>
            </a:fld>
            <a:endParaRPr lang="en-US"/>
          </a:p>
        </p:txBody>
      </p:sp>
    </p:spTree>
    <p:extLst>
      <p:ext uri="{BB962C8B-B14F-4D97-AF65-F5344CB8AC3E}">
        <p14:creationId xmlns:p14="http://schemas.microsoft.com/office/powerpoint/2010/main" val="3128759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66D77C-E68C-48DB-9023-9B6BE477E647}" type="datetime1">
              <a:rPr lang="en-US" smtClean="0"/>
              <a:t>6/16/2011</a:t>
            </a:fld>
            <a:endParaRPr lang="en-US"/>
          </a:p>
        </p:txBody>
      </p:sp>
      <p:sp>
        <p:nvSpPr>
          <p:cNvPr id="6" name="Footer Placeholder 5"/>
          <p:cNvSpPr>
            <a:spLocks noGrp="1"/>
          </p:cNvSpPr>
          <p:nvPr>
            <p:ph type="ftr" sz="quarter" idx="11"/>
          </p:nvPr>
        </p:nvSpPr>
        <p:spPr/>
        <p:txBody>
          <a:bodyPr/>
          <a:lstStyle/>
          <a:p>
            <a:r>
              <a:rPr lang="en-US" smtClean="0"/>
              <a:t>Copyright © 2011 by the Washington Student Math Association</a:t>
            </a:r>
            <a:endParaRPr lang="en-US"/>
          </a:p>
        </p:txBody>
      </p:sp>
      <p:sp>
        <p:nvSpPr>
          <p:cNvPr id="7" name="Slide Number Placeholder 6"/>
          <p:cNvSpPr>
            <a:spLocks noGrp="1"/>
          </p:cNvSpPr>
          <p:nvPr>
            <p:ph type="sldNum" sz="quarter" idx="12"/>
          </p:nvPr>
        </p:nvSpPr>
        <p:spPr/>
        <p:txBody>
          <a:bodyPr/>
          <a:lstStyle/>
          <a:p>
            <a:fld id="{A1CEBB5B-3ABB-4509-80CC-5D72D9F0B4F5}" type="slidenum">
              <a:rPr lang="en-US" smtClean="0"/>
              <a:t>‹#›</a:t>
            </a:fld>
            <a:endParaRPr lang="en-US"/>
          </a:p>
        </p:txBody>
      </p:sp>
    </p:spTree>
    <p:extLst>
      <p:ext uri="{BB962C8B-B14F-4D97-AF65-F5344CB8AC3E}">
        <p14:creationId xmlns:p14="http://schemas.microsoft.com/office/powerpoint/2010/main" val="435885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9441AF-3103-4A10-ABEB-AF6F2EA2F84B}" type="datetime1">
              <a:rPr lang="en-US" smtClean="0"/>
              <a:t>6/16/2011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Copyright © 2011 by the Washington Student Math Association</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CEBB5B-3ABB-4509-80CC-5D72D9F0B4F5}" type="slidenum">
              <a:rPr lang="en-US" smtClean="0"/>
              <a:t>‹#›</a:t>
            </a:fld>
            <a:endParaRPr lang="en-US"/>
          </a:p>
        </p:txBody>
      </p:sp>
    </p:spTree>
    <p:extLst>
      <p:ext uri="{BB962C8B-B14F-4D97-AF65-F5344CB8AC3E}">
        <p14:creationId xmlns:p14="http://schemas.microsoft.com/office/powerpoint/2010/main" val="33131326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Elimination Round 1</a:t>
            </a:r>
            <a:endParaRPr lang="en-US" dirty="0"/>
          </a:p>
        </p:txBody>
      </p:sp>
      <p:sp>
        <p:nvSpPr>
          <p:cNvPr id="3" name="Subtitle 2"/>
          <p:cNvSpPr>
            <a:spLocks noGrp="1"/>
          </p:cNvSpPr>
          <p:nvPr>
            <p:ph type="subTitle" idx="1"/>
          </p:nvPr>
        </p:nvSpPr>
        <p:spPr/>
        <p:txBody>
          <a:bodyPr/>
          <a:lstStyle/>
          <a:p>
            <a:r>
              <a:rPr lang="en-US" dirty="0" smtClean="0"/>
              <a:t>1st Annual WSMA Math Bowl</a:t>
            </a:r>
          </a:p>
          <a:p>
            <a:r>
              <a:rPr lang="en-US" dirty="0" smtClean="0"/>
              <a:t>May 27, 2011</a:t>
            </a:r>
            <a:endParaRPr lang="en-US" dirty="0"/>
          </a:p>
        </p:txBody>
      </p:sp>
      <p:sp>
        <p:nvSpPr>
          <p:cNvPr id="6" name="Footer Placeholder 5"/>
          <p:cNvSpPr>
            <a:spLocks noGrp="1"/>
          </p:cNvSpPr>
          <p:nvPr>
            <p:ph type="ftr" sz="quarter" idx="11"/>
          </p:nvPr>
        </p:nvSpPr>
        <p:spPr/>
        <p:txBody>
          <a:bodyPr/>
          <a:lstStyle/>
          <a:p>
            <a:r>
              <a:rPr lang="en-US" dirty="0"/>
              <a:t>This test material is copyright © 2011 by the Washington Student Math Association and may not be distributed or reproduced other than for nonprofit educational purposes without the expressed written permission of WSMA. www.wastudentmath.org</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1511" t="9712" r="10072" b="2878"/>
          <a:stretch/>
        </p:blipFill>
        <p:spPr bwMode="auto">
          <a:xfrm>
            <a:off x="2891191" y="381000"/>
            <a:ext cx="3361619" cy="249809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2696318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9</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For what positive integer value of </a:t>
                </a:r>
                <a14:m>
                  <m:oMath xmlns:m="http://schemas.openxmlformats.org/officeDocument/2006/math">
                    <m:r>
                      <a:rPr lang="en-US" i="1">
                        <a:latin typeface="Cambria Math"/>
                      </a:rPr>
                      <m:t>𝑥</m:t>
                    </m:r>
                  </m:oMath>
                </a14:m>
                <a:r>
                  <a:rPr lang="en-US" dirty="0"/>
                  <a:t> is the inequality </a:t>
                </a:r>
                <a14:m>
                  <m:oMath xmlns:m="http://schemas.openxmlformats.org/officeDocument/2006/math">
                    <m:sSup>
                      <m:sSupPr>
                        <m:ctrlPr>
                          <a:rPr lang="en-US" i="1">
                            <a:latin typeface="Cambria Math"/>
                          </a:rPr>
                        </m:ctrlPr>
                      </m:sSupPr>
                      <m:e>
                        <m:d>
                          <m:dPr>
                            <m:ctrlPr>
                              <a:rPr lang="en-US" i="1">
                                <a:latin typeface="Cambria Math"/>
                              </a:rPr>
                            </m:ctrlPr>
                          </m:dPr>
                          <m:e>
                            <m:r>
                              <a:rPr lang="en-US" i="1">
                                <a:latin typeface="Cambria Math"/>
                              </a:rPr>
                              <m:t>𝑥</m:t>
                            </m:r>
                            <m:r>
                              <a:rPr lang="en-US" i="1">
                                <a:latin typeface="Cambria Math"/>
                              </a:rPr>
                              <m:t>+10</m:t>
                            </m:r>
                          </m:e>
                        </m:d>
                      </m:e>
                      <m:sup>
                        <m:r>
                          <a:rPr lang="en-US" i="1">
                            <a:latin typeface="Cambria Math"/>
                          </a:rPr>
                          <m:t>2</m:t>
                        </m:r>
                      </m:sup>
                    </m:sSup>
                    <m:r>
                      <a:rPr lang="en-US" i="1">
                        <a:latin typeface="Cambria Math"/>
                      </a:rPr>
                      <m:t>≤</m:t>
                    </m:r>
                    <m:sSup>
                      <m:sSupPr>
                        <m:ctrlPr>
                          <a:rPr lang="en-US" i="1">
                            <a:latin typeface="Cambria Math"/>
                          </a:rPr>
                        </m:ctrlPr>
                      </m:sSupPr>
                      <m:e>
                        <m:d>
                          <m:dPr>
                            <m:ctrlPr>
                              <a:rPr lang="en-US" i="1">
                                <a:latin typeface="Cambria Math"/>
                              </a:rPr>
                            </m:ctrlPr>
                          </m:dPr>
                          <m:e>
                            <m:r>
                              <a:rPr lang="en-US" i="1">
                                <a:latin typeface="Cambria Math"/>
                              </a:rPr>
                              <m:t>𝑥</m:t>
                            </m:r>
                            <m:r>
                              <a:rPr lang="en-US" i="1">
                                <a:latin typeface="Cambria Math"/>
                              </a:rPr>
                              <m:t>−12</m:t>
                            </m:r>
                          </m:e>
                        </m:d>
                      </m:e>
                      <m:sup>
                        <m:r>
                          <a:rPr lang="en-US" i="1">
                            <a:latin typeface="Cambria Math"/>
                          </a:rPr>
                          <m:t>2</m:t>
                        </m:r>
                      </m:sup>
                    </m:sSup>
                  </m:oMath>
                </a14:m>
                <a:r>
                  <a:rPr lang="en-US" dirty="0"/>
                  <a:t> satisfied?</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2222" t="-2206"/>
                </a:stretch>
              </a:blipFill>
            </p:spPr>
            <p:txBody>
              <a:bodyPr/>
              <a:lstStyle/>
              <a:p>
                <a:r>
                  <a:rPr lang="en-US">
                    <a:noFill/>
                  </a:rPr>
                  <a:t> </a:t>
                </a:r>
              </a:p>
            </p:txBody>
          </p:sp>
        </mc:Fallback>
      </mc:AlternateContent>
      <p:sp>
        <p:nvSpPr>
          <p:cNvPr id="4" name="Footer Placeholder 3"/>
          <p:cNvSpPr>
            <a:spLocks noGrp="1"/>
          </p:cNvSpPr>
          <p:nvPr>
            <p:ph type="ftr" sz="quarter" idx="11"/>
          </p:nvPr>
        </p:nvSpPr>
        <p:spPr>
          <a:xfrm>
            <a:off x="304800" y="6356350"/>
            <a:ext cx="8229600" cy="365125"/>
          </a:xfrm>
        </p:spPr>
        <p:txBody>
          <a:bodyPr/>
          <a:lstStyle/>
          <a:p>
            <a:r>
              <a:rPr lang="en-US" smtClean="0"/>
              <a:t>Copyright © 2011 by the Washington Student Math Association</a:t>
            </a:r>
            <a:endParaRPr lang="en-US" dirty="0"/>
          </a:p>
        </p:txBody>
      </p:sp>
    </p:spTree>
    <p:extLst>
      <p:ext uri="{BB962C8B-B14F-4D97-AF65-F5344CB8AC3E}">
        <p14:creationId xmlns:p14="http://schemas.microsoft.com/office/powerpoint/2010/main" val="21436366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10</a:t>
            </a:r>
            <a:endParaRPr lang="en-US" dirty="0"/>
          </a:p>
        </p:txBody>
      </p:sp>
      <p:sp>
        <p:nvSpPr>
          <p:cNvPr id="3" name="Content Placeholder 2"/>
          <p:cNvSpPr>
            <a:spLocks noGrp="1"/>
          </p:cNvSpPr>
          <p:nvPr>
            <p:ph idx="1"/>
          </p:nvPr>
        </p:nvSpPr>
        <p:spPr/>
        <p:txBody>
          <a:bodyPr/>
          <a:lstStyle/>
          <a:p>
            <a:r>
              <a:rPr lang="en-US" dirty="0"/>
              <a:t>What is the lateral surface area of the cone formed from a 252-degree sector of a 10-inch radius circle by aligning the two straight sides?</a:t>
            </a:r>
          </a:p>
        </p:txBody>
      </p:sp>
      <p:sp>
        <p:nvSpPr>
          <p:cNvPr id="4" name="Footer Placeholder 3"/>
          <p:cNvSpPr>
            <a:spLocks noGrp="1"/>
          </p:cNvSpPr>
          <p:nvPr>
            <p:ph type="ftr" sz="quarter" idx="11"/>
          </p:nvPr>
        </p:nvSpPr>
        <p:spPr>
          <a:xfrm>
            <a:off x="533400" y="6356350"/>
            <a:ext cx="8458200" cy="365125"/>
          </a:xfrm>
        </p:spPr>
        <p:txBody>
          <a:bodyPr/>
          <a:lstStyle/>
          <a:p>
            <a:r>
              <a:rPr lang="en-US" smtClean="0"/>
              <a:t>Copyright © 2011 by the Washington Student Math Association</a:t>
            </a:r>
            <a:endParaRPr lang="en-US" dirty="0"/>
          </a:p>
        </p:txBody>
      </p:sp>
    </p:spTree>
    <p:extLst>
      <p:ext uri="{BB962C8B-B14F-4D97-AF65-F5344CB8AC3E}">
        <p14:creationId xmlns:p14="http://schemas.microsoft.com/office/powerpoint/2010/main" val="40432151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Extra Problem</a:t>
            </a:r>
            <a:br>
              <a:rPr lang="en-US" smtClean="0"/>
            </a:br>
            <a:r>
              <a:rPr lang="en-US" smtClean="0"/>
              <a:t>(only if needed)</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The parabola </a:t>
                </a:r>
                <a14:m>
                  <m:oMath xmlns:m="http://schemas.openxmlformats.org/officeDocument/2006/math">
                    <m:r>
                      <a:rPr lang="en-US" i="1">
                        <a:latin typeface="Cambria Math"/>
                      </a:rPr>
                      <m:t>𝑦</m:t>
                    </m:r>
                    <m:r>
                      <a:rPr lang="en-US" i="1">
                        <a:latin typeface="Cambria Math"/>
                      </a:rPr>
                      <m:t>=</m:t>
                    </m:r>
                    <m:r>
                      <a:rPr lang="en-US" i="1">
                        <a:latin typeface="Cambria Math"/>
                      </a:rPr>
                      <m:t>𝑎</m:t>
                    </m:r>
                    <m:sSup>
                      <m:sSupPr>
                        <m:ctrlPr>
                          <a:rPr lang="en-US" i="1">
                            <a:latin typeface="Cambria Math"/>
                          </a:rPr>
                        </m:ctrlPr>
                      </m:sSupPr>
                      <m:e>
                        <m:r>
                          <a:rPr lang="en-US" i="1">
                            <a:latin typeface="Cambria Math"/>
                          </a:rPr>
                          <m:t>𝑥</m:t>
                        </m:r>
                      </m:e>
                      <m:sup>
                        <m:r>
                          <a:rPr lang="en-US" i="1">
                            <a:latin typeface="Cambria Math"/>
                          </a:rPr>
                          <m:t>2</m:t>
                        </m:r>
                      </m:sup>
                    </m:sSup>
                    <m:r>
                      <a:rPr lang="en-US" i="1">
                        <a:latin typeface="Cambria Math"/>
                      </a:rPr>
                      <m:t>+</m:t>
                    </m:r>
                    <m:r>
                      <a:rPr lang="en-US" i="1">
                        <a:latin typeface="Cambria Math"/>
                      </a:rPr>
                      <m:t>𝑏𝑥</m:t>
                    </m:r>
                    <m:r>
                      <a:rPr lang="en-US" i="1">
                        <a:latin typeface="Cambria Math"/>
                      </a:rPr>
                      <m:t>+</m:t>
                    </m:r>
                    <m:r>
                      <a:rPr lang="en-US" i="1">
                        <a:latin typeface="Cambria Math"/>
                      </a:rPr>
                      <m:t>𝑐</m:t>
                    </m:r>
                  </m:oMath>
                </a14:m>
                <a:r>
                  <a:rPr lang="en-US" dirty="0"/>
                  <a:t> has vertex </a:t>
                </a:r>
                <a14:m>
                  <m:oMath xmlns:m="http://schemas.openxmlformats.org/officeDocument/2006/math">
                    <m:r>
                      <a:rPr lang="en-US" i="1">
                        <a:latin typeface="Cambria Math"/>
                      </a:rPr>
                      <m:t>(1, 1)</m:t>
                    </m:r>
                  </m:oMath>
                </a14:m>
                <a:r>
                  <a:rPr lang="en-US" dirty="0"/>
                  <a:t> and </a:t>
                </a:r>
                <a14:m>
                  <m:oMath xmlns:m="http://schemas.openxmlformats.org/officeDocument/2006/math">
                    <m:r>
                      <a:rPr lang="en-US" i="1">
                        <a:latin typeface="Cambria Math"/>
                      </a:rPr>
                      <m:t>𝑦</m:t>
                    </m:r>
                  </m:oMath>
                </a14:m>
                <a:r>
                  <a:rPr lang="en-US" dirty="0"/>
                  <a:t>-intercept </a:t>
                </a:r>
                <a14:m>
                  <m:oMath xmlns:m="http://schemas.openxmlformats.org/officeDocument/2006/math">
                    <m:r>
                      <a:rPr lang="en-US" i="1">
                        <a:latin typeface="Cambria Math"/>
                      </a:rPr>
                      <m:t>(0, −1)</m:t>
                    </m:r>
                  </m:oMath>
                </a14:m>
                <a:r>
                  <a:rPr lang="en-US" dirty="0"/>
                  <a:t>. What is the value of </a:t>
                </a:r>
                <a14:m>
                  <m:oMath xmlns:m="http://schemas.openxmlformats.org/officeDocument/2006/math">
                    <m:r>
                      <a:rPr lang="en-US" i="1">
                        <a:latin typeface="Cambria Math"/>
                      </a:rPr>
                      <m:t>𝑏</m:t>
                    </m:r>
                  </m:oMath>
                </a14:m>
                <a:r>
                  <a:rPr lang="en-US" dirty="0"/>
                  <a:t>?</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2222" t="-1765" r="-1407"/>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n-US" smtClean="0"/>
              <a:t>Copyright © 2011 by the Washington Student Math Association</a:t>
            </a:r>
            <a:endParaRPr lang="en-US" dirty="0"/>
          </a:p>
        </p:txBody>
      </p:sp>
    </p:spTree>
    <p:extLst>
      <p:ext uri="{BB962C8B-B14F-4D97-AF65-F5344CB8AC3E}">
        <p14:creationId xmlns:p14="http://schemas.microsoft.com/office/powerpoint/2010/main" val="39781563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1</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If </a:t>
                </a:r>
                <a14:m>
                  <m:oMath xmlns:m="http://schemas.openxmlformats.org/officeDocument/2006/math">
                    <m:d>
                      <m:dPr>
                        <m:begChr m:val="["/>
                        <m:endChr m:val="]"/>
                        <m:ctrlPr>
                          <a:rPr lang="en-US" i="1">
                            <a:latin typeface="Cambria Math"/>
                          </a:rPr>
                        </m:ctrlPr>
                      </m:dPr>
                      <m:e>
                        <m:m>
                          <m:mPr>
                            <m:mcs>
                              <m:mc>
                                <m:mcPr>
                                  <m:count m:val="1"/>
                                  <m:mcJc m:val="center"/>
                                </m:mcPr>
                              </m:mc>
                            </m:mcs>
                            <m:ctrlPr>
                              <a:rPr lang="en-US" i="1">
                                <a:latin typeface="Cambria Math"/>
                              </a:rPr>
                            </m:ctrlPr>
                          </m:mPr>
                          <m:mr>
                            <m:e>
                              <m:m>
                                <m:mPr>
                                  <m:mcs>
                                    <m:mc>
                                      <m:mcPr>
                                        <m:count m:val="3"/>
                                        <m:mcJc m:val="center"/>
                                      </m:mcPr>
                                    </m:mc>
                                  </m:mcs>
                                  <m:ctrlPr>
                                    <a:rPr lang="en-US" i="1">
                                      <a:latin typeface="Cambria Math"/>
                                    </a:rPr>
                                  </m:ctrlPr>
                                </m:mPr>
                                <m:mr>
                                  <m:e>
                                    <m:r>
                                      <a:rPr lang="en-US" i="1">
                                        <a:latin typeface="Cambria Math"/>
                                      </a:rPr>
                                      <m:t>2</m:t>
                                    </m:r>
                                  </m:e>
                                  <m:e>
                                    <m:r>
                                      <a:rPr lang="en-US" i="1">
                                        <a:latin typeface="Cambria Math"/>
                                      </a:rPr>
                                      <m:t>3</m:t>
                                    </m:r>
                                  </m:e>
                                  <m:e>
                                    <m:r>
                                      <a:rPr lang="en-US" i="1">
                                        <a:latin typeface="Cambria Math"/>
                                      </a:rPr>
                                      <m:t>5</m:t>
                                    </m:r>
                                  </m:e>
                                </m:mr>
                                <m:mr>
                                  <m:e>
                                    <m:r>
                                      <a:rPr lang="en-US" i="1">
                                        <a:latin typeface="Cambria Math"/>
                                      </a:rPr>
                                      <m:t>0</m:t>
                                    </m:r>
                                  </m:e>
                                  <m:e>
                                    <m:r>
                                      <a:rPr lang="en-US" i="1">
                                        <a:latin typeface="Cambria Math"/>
                                      </a:rPr>
                                      <m:t>6</m:t>
                                    </m:r>
                                  </m:e>
                                  <m:e>
                                    <m:r>
                                      <a:rPr lang="en-US" i="1">
                                        <a:latin typeface="Cambria Math"/>
                                      </a:rPr>
                                      <m:t>4</m:t>
                                    </m:r>
                                  </m:e>
                                </m:mr>
                                <m:mr>
                                  <m:e>
                                    <m:r>
                                      <a:rPr lang="en-US" i="1">
                                        <a:latin typeface="Cambria Math"/>
                                      </a:rPr>
                                      <m:t>0</m:t>
                                    </m:r>
                                  </m:e>
                                  <m:e>
                                    <m:r>
                                      <a:rPr lang="en-US" i="1">
                                        <a:latin typeface="Cambria Math"/>
                                      </a:rPr>
                                      <m:t>0</m:t>
                                    </m:r>
                                  </m:e>
                                  <m:e>
                                    <m:r>
                                      <a:rPr lang="en-US" i="1">
                                        <a:latin typeface="Cambria Math"/>
                                      </a:rPr>
                                      <m:t>1</m:t>
                                    </m:r>
                                  </m:e>
                                </m:mr>
                              </m:m>
                            </m:e>
                          </m:mr>
                        </m:m>
                      </m:e>
                    </m:d>
                    <m:d>
                      <m:dPr>
                        <m:begChr m:val="["/>
                        <m:endChr m:val="]"/>
                        <m:ctrlPr>
                          <a:rPr lang="en-US" i="1">
                            <a:latin typeface="Cambria Math"/>
                          </a:rPr>
                        </m:ctrlPr>
                      </m:dPr>
                      <m:e>
                        <m:m>
                          <m:mPr>
                            <m:mcs>
                              <m:mc>
                                <m:mcPr>
                                  <m:count m:val="1"/>
                                  <m:mcJc m:val="center"/>
                                </m:mcPr>
                              </m:mc>
                            </m:mcs>
                            <m:ctrlPr>
                              <a:rPr lang="en-US" i="1">
                                <a:latin typeface="Cambria Math"/>
                              </a:rPr>
                            </m:ctrlPr>
                          </m:mPr>
                          <m:mr>
                            <m:e>
                              <m:m>
                                <m:mPr>
                                  <m:mcs>
                                    <m:mc>
                                      <m:mcPr>
                                        <m:count m:val="3"/>
                                        <m:mcJc m:val="center"/>
                                      </m:mcPr>
                                    </m:mc>
                                  </m:mcs>
                                  <m:ctrlPr>
                                    <a:rPr lang="en-US" i="1">
                                      <a:latin typeface="Cambria Math"/>
                                    </a:rPr>
                                  </m:ctrlPr>
                                </m:mPr>
                                <m:mr>
                                  <m:e>
                                    <m:r>
                                      <a:rPr lang="en-US" i="1">
                                        <a:latin typeface="Cambria Math"/>
                                      </a:rPr>
                                      <m:t>1</m:t>
                                    </m:r>
                                  </m:e>
                                  <m:e>
                                    <m:r>
                                      <a:rPr lang="en-US" i="1">
                                        <a:latin typeface="Cambria Math"/>
                                      </a:rPr>
                                      <m:t>4</m:t>
                                    </m:r>
                                  </m:e>
                                  <m:e>
                                    <m:r>
                                      <a:rPr lang="en-US" i="1">
                                        <a:latin typeface="Cambria Math"/>
                                      </a:rPr>
                                      <m:t>2</m:t>
                                    </m:r>
                                  </m:e>
                                </m:mr>
                                <m:mr>
                                  <m:e>
                                    <m:r>
                                      <a:rPr lang="en-US" i="1">
                                        <a:latin typeface="Cambria Math"/>
                                      </a:rPr>
                                      <m:t>0</m:t>
                                    </m:r>
                                  </m:e>
                                  <m:e>
                                    <m:r>
                                      <a:rPr lang="en-US" i="1">
                                        <a:latin typeface="Cambria Math"/>
                                      </a:rPr>
                                      <m:t>3</m:t>
                                    </m:r>
                                  </m:e>
                                  <m:e>
                                    <m:r>
                                      <a:rPr lang="en-US" i="1">
                                        <a:latin typeface="Cambria Math"/>
                                      </a:rPr>
                                      <m:t>5</m:t>
                                    </m:r>
                                  </m:e>
                                </m:mr>
                                <m:mr>
                                  <m:e>
                                    <m:r>
                                      <a:rPr lang="en-US" i="1">
                                        <a:latin typeface="Cambria Math"/>
                                      </a:rPr>
                                      <m:t>0</m:t>
                                    </m:r>
                                  </m:e>
                                  <m:e>
                                    <m:r>
                                      <a:rPr lang="en-US" i="1">
                                        <a:latin typeface="Cambria Math"/>
                                      </a:rPr>
                                      <m:t>0</m:t>
                                    </m:r>
                                  </m:e>
                                  <m:e>
                                    <m:r>
                                      <a:rPr lang="en-US" i="1">
                                        <a:latin typeface="Cambria Math"/>
                                      </a:rPr>
                                      <m:t>1</m:t>
                                    </m:r>
                                  </m:e>
                                </m:mr>
                              </m:m>
                            </m:e>
                          </m:mr>
                        </m:m>
                      </m:e>
                    </m:d>
                    <m:r>
                      <a:rPr lang="en-US" i="1">
                        <a:latin typeface="Cambria Math"/>
                      </a:rPr>
                      <m:t>=</m:t>
                    </m:r>
                    <m:d>
                      <m:dPr>
                        <m:begChr m:val="["/>
                        <m:endChr m:val="]"/>
                        <m:ctrlPr>
                          <a:rPr lang="en-US" i="1">
                            <a:latin typeface="Cambria Math"/>
                          </a:rPr>
                        </m:ctrlPr>
                      </m:dPr>
                      <m:e>
                        <m:m>
                          <m:mPr>
                            <m:mcs>
                              <m:mc>
                                <m:mcPr>
                                  <m:count m:val="1"/>
                                  <m:mcJc m:val="center"/>
                                </m:mcPr>
                              </m:mc>
                            </m:mcs>
                            <m:ctrlPr>
                              <a:rPr lang="en-US" i="1">
                                <a:latin typeface="Cambria Math"/>
                              </a:rPr>
                            </m:ctrlPr>
                          </m:mPr>
                          <m:mr>
                            <m:e>
                              <m:m>
                                <m:mPr>
                                  <m:mcs>
                                    <m:mc>
                                      <m:mcPr>
                                        <m:count m:val="3"/>
                                        <m:mcJc m:val="center"/>
                                      </m:mcPr>
                                    </m:mc>
                                  </m:mcs>
                                  <m:ctrlPr>
                                    <a:rPr lang="en-US" i="1">
                                      <a:latin typeface="Cambria Math"/>
                                    </a:rPr>
                                  </m:ctrlPr>
                                </m:mPr>
                                <m:mr>
                                  <m:e>
                                    <m:r>
                                      <a:rPr lang="en-US" i="1">
                                        <a:latin typeface="Cambria Math"/>
                                      </a:rPr>
                                      <m:t>𝑎</m:t>
                                    </m:r>
                                  </m:e>
                                  <m:e>
                                    <m:r>
                                      <a:rPr lang="en-US" i="1">
                                        <a:latin typeface="Cambria Math"/>
                                      </a:rPr>
                                      <m:t>𝑏</m:t>
                                    </m:r>
                                  </m:e>
                                  <m:e>
                                    <m:r>
                                      <a:rPr lang="en-US" i="1">
                                        <a:latin typeface="Cambria Math"/>
                                      </a:rPr>
                                      <m:t>𝑐</m:t>
                                    </m:r>
                                  </m:e>
                                </m:mr>
                                <m:mr>
                                  <m:e>
                                    <m:r>
                                      <a:rPr lang="en-US" i="1">
                                        <a:latin typeface="Cambria Math"/>
                                      </a:rPr>
                                      <m:t>𝑑</m:t>
                                    </m:r>
                                  </m:e>
                                  <m:e>
                                    <m:r>
                                      <a:rPr lang="en-US" i="1">
                                        <a:latin typeface="Cambria Math"/>
                                      </a:rPr>
                                      <m:t>𝑒</m:t>
                                    </m:r>
                                  </m:e>
                                  <m:e>
                                    <m:r>
                                      <a:rPr lang="en-US" i="1">
                                        <a:latin typeface="Cambria Math"/>
                                      </a:rPr>
                                      <m:t>𝑓</m:t>
                                    </m:r>
                                  </m:e>
                                </m:mr>
                                <m:mr>
                                  <m:e>
                                    <m:r>
                                      <a:rPr lang="en-US" i="1">
                                        <a:latin typeface="Cambria Math"/>
                                      </a:rPr>
                                      <m:t>𝑔</m:t>
                                    </m:r>
                                  </m:e>
                                  <m:e>
                                    <m:r>
                                      <a:rPr lang="en-US" i="1">
                                        <a:latin typeface="Cambria Math"/>
                                      </a:rPr>
                                      <m:t>h</m:t>
                                    </m:r>
                                  </m:e>
                                  <m:e>
                                    <m:r>
                                      <a:rPr lang="en-US" i="1">
                                        <a:latin typeface="Cambria Math"/>
                                      </a:rPr>
                                      <m:t>𝑖</m:t>
                                    </m:r>
                                  </m:e>
                                </m:mr>
                              </m:m>
                            </m:e>
                          </m:mr>
                        </m:m>
                      </m:e>
                    </m:d>
                  </m:oMath>
                </a14:m>
                <a:r>
                  <a:rPr lang="en-US" dirty="0"/>
                  <a:t>, what is</a:t>
                </a:r>
                <a14:m>
                  <m:oMath xmlns:m="http://schemas.openxmlformats.org/officeDocument/2006/math">
                    <m:r>
                      <a:rPr lang="en-US" i="1">
                        <a:latin typeface="Cambria Math"/>
                      </a:rPr>
                      <m:t> </m:t>
                    </m:r>
                    <m:r>
                      <m:rPr>
                        <m:sty m:val="p"/>
                      </m:rPr>
                      <a:rPr lang="en-US">
                        <a:latin typeface="Cambria Math"/>
                      </a:rPr>
                      <m:t>d</m:t>
                    </m:r>
                    <m:r>
                      <a:rPr lang="en-US" i="1">
                        <a:latin typeface="Cambria Math"/>
                      </a:rPr>
                      <m:t>+</m:t>
                    </m:r>
                    <m:r>
                      <m:rPr>
                        <m:sty m:val="p"/>
                      </m:rPr>
                      <a:rPr lang="en-US">
                        <a:latin typeface="Cambria Math"/>
                      </a:rPr>
                      <m:t>g</m:t>
                    </m:r>
                    <m:r>
                      <a:rPr lang="en-US" i="1">
                        <a:latin typeface="Cambria Math"/>
                      </a:rPr>
                      <m:t>+</m:t>
                    </m:r>
                    <m:r>
                      <m:rPr>
                        <m:sty m:val="p"/>
                      </m:rPr>
                      <a:rPr lang="en-US">
                        <a:latin typeface="Cambria Math"/>
                      </a:rPr>
                      <m:t>h</m:t>
                    </m:r>
                  </m:oMath>
                </a14:m>
                <a:r>
                  <a:rPr lang="en-US" dirty="0"/>
                  <a:t>?</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2222"/>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n-US" smtClean="0"/>
              <a:t>Copyright © 2011 by the Washington Student Math Association</a:t>
            </a:r>
            <a:endParaRPr lang="en-US" dirty="0"/>
          </a:p>
        </p:txBody>
      </p:sp>
    </p:spTree>
    <p:extLst>
      <p:ext uri="{BB962C8B-B14F-4D97-AF65-F5344CB8AC3E}">
        <p14:creationId xmlns:p14="http://schemas.microsoft.com/office/powerpoint/2010/main" val="6242394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2</a:t>
            </a:r>
            <a:endParaRPr lang="en-US" dirty="0"/>
          </a:p>
        </p:txBody>
      </p:sp>
      <p:sp>
        <p:nvSpPr>
          <p:cNvPr id="3" name="Content Placeholder 2"/>
          <p:cNvSpPr>
            <a:spLocks noGrp="1"/>
          </p:cNvSpPr>
          <p:nvPr>
            <p:ph idx="1"/>
          </p:nvPr>
        </p:nvSpPr>
        <p:spPr/>
        <p:txBody>
          <a:bodyPr/>
          <a:lstStyle/>
          <a:p>
            <a:r>
              <a:rPr lang="en-US" dirty="0"/>
              <a:t>What is the smallest positive integer that has a remainder of 2 when divided by 5, a remainder of 4 when divided by 7, and a remainder of 6 when divided 9?</a:t>
            </a:r>
          </a:p>
        </p:txBody>
      </p:sp>
      <p:sp>
        <p:nvSpPr>
          <p:cNvPr id="5" name="Footer Placeholder 4"/>
          <p:cNvSpPr>
            <a:spLocks noGrp="1"/>
          </p:cNvSpPr>
          <p:nvPr>
            <p:ph type="ftr" sz="quarter" idx="11"/>
          </p:nvPr>
        </p:nvSpPr>
        <p:spPr>
          <a:xfrm>
            <a:off x="457200" y="6356350"/>
            <a:ext cx="8382000" cy="365125"/>
          </a:xfrm>
        </p:spPr>
        <p:txBody>
          <a:bodyPr/>
          <a:lstStyle/>
          <a:p>
            <a:r>
              <a:rPr lang="en-US" smtClean="0"/>
              <a:t>Copyright © 2011 by the Washington Student Math Association</a:t>
            </a:r>
            <a:endParaRPr lang="en-US" dirty="0"/>
          </a:p>
        </p:txBody>
      </p:sp>
    </p:spTree>
    <p:extLst>
      <p:ext uri="{BB962C8B-B14F-4D97-AF65-F5344CB8AC3E}">
        <p14:creationId xmlns:p14="http://schemas.microsoft.com/office/powerpoint/2010/main" val="29798278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3</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a:r>
                  <a:rPr lang="en-US" dirty="0"/>
                  <a:t>If</a:t>
                </a:r>
                <a14:m>
                  <m:oMath xmlns:m="http://schemas.openxmlformats.org/officeDocument/2006/math">
                    <m:r>
                      <a:rPr lang="en-US" i="1">
                        <a:latin typeface="Cambria Math"/>
                      </a:rPr>
                      <m:t> </m:t>
                    </m:r>
                    <m:r>
                      <a:rPr lang="en-US" i="1">
                        <a:latin typeface="Cambria Math"/>
                      </a:rPr>
                      <m:t>𝑥</m:t>
                    </m:r>
                    <m:r>
                      <a:rPr lang="en-US" i="1">
                        <a:latin typeface="Cambria Math"/>
                      </a:rPr>
                      <m:t>=</m:t>
                    </m:r>
                    <m:rad>
                      <m:radPr>
                        <m:degHide m:val="on"/>
                        <m:ctrlPr>
                          <a:rPr lang="en-US" i="1">
                            <a:latin typeface="Cambria Math"/>
                          </a:rPr>
                        </m:ctrlPr>
                      </m:radPr>
                      <m:deg/>
                      <m:e>
                        <m:r>
                          <a:rPr lang="en-US" i="1">
                            <a:latin typeface="Cambria Math"/>
                          </a:rPr>
                          <m:t>−1</m:t>
                        </m:r>
                      </m:e>
                    </m:rad>
                  </m:oMath>
                </a14:m>
                <a:r>
                  <a:rPr lang="en-US" dirty="0"/>
                  <a:t>, evaluate the following:</a:t>
                </a:r>
                <a:br>
                  <a:rPr lang="en-US" dirty="0"/>
                </a:br>
                <a14:m>
                  <m:oMathPara xmlns:m="http://schemas.openxmlformats.org/officeDocument/2006/math">
                    <m:oMathParaPr>
                      <m:jc m:val="centerGroup"/>
                    </m:oMathParaPr>
                    <m:oMath xmlns:m="http://schemas.openxmlformats.org/officeDocument/2006/math">
                      <m:r>
                        <a:rPr lang="en-US" i="1">
                          <a:latin typeface="Cambria Math"/>
                        </a:rPr>
                        <m:t> </m:t>
                      </m:r>
                      <m:f>
                        <m:fPr>
                          <m:ctrlPr>
                            <a:rPr lang="en-US" i="1">
                              <a:latin typeface="Cambria Math"/>
                            </a:rPr>
                          </m:ctrlPr>
                        </m:fPr>
                        <m:num>
                          <m:sSup>
                            <m:sSupPr>
                              <m:ctrlPr>
                                <a:rPr lang="en-US" i="1">
                                  <a:latin typeface="Cambria Math"/>
                                </a:rPr>
                              </m:ctrlPr>
                            </m:sSupPr>
                            <m:e>
                              <m:r>
                                <a:rPr lang="en-US" i="1">
                                  <a:latin typeface="Cambria Math"/>
                                </a:rPr>
                                <m:t>𝑥</m:t>
                              </m:r>
                            </m:e>
                            <m:sup>
                              <m:r>
                                <a:rPr lang="en-US" i="1">
                                  <a:latin typeface="Cambria Math"/>
                                </a:rPr>
                                <m:t>17</m:t>
                              </m:r>
                            </m:sup>
                          </m:sSup>
                          <m:r>
                            <a:rPr lang="en-US" i="1">
                              <a:latin typeface="Cambria Math"/>
                            </a:rPr>
                            <m:t>−1</m:t>
                          </m:r>
                        </m:num>
                        <m:den>
                          <m:r>
                            <a:rPr lang="en-US" i="1">
                              <a:latin typeface="Cambria Math"/>
                            </a:rPr>
                            <m:t>𝑥</m:t>
                          </m:r>
                          <m:r>
                            <a:rPr lang="en-US" i="1">
                              <a:latin typeface="Cambria Math"/>
                            </a:rPr>
                            <m:t>−1</m:t>
                          </m:r>
                        </m:den>
                      </m:f>
                    </m:oMath>
                  </m:oMathPara>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2222" t="-735"/>
                </a:stretch>
              </a:blipFill>
            </p:spPr>
            <p:txBody>
              <a:bodyPr/>
              <a:lstStyle/>
              <a:p>
                <a:r>
                  <a:rPr lang="en-US">
                    <a:noFill/>
                  </a:rPr>
                  <a:t> </a:t>
                </a:r>
              </a:p>
            </p:txBody>
          </p:sp>
        </mc:Fallback>
      </mc:AlternateContent>
      <p:sp>
        <p:nvSpPr>
          <p:cNvPr id="4" name="Footer Placeholder 3"/>
          <p:cNvSpPr>
            <a:spLocks noGrp="1"/>
          </p:cNvSpPr>
          <p:nvPr>
            <p:ph type="ftr" sz="quarter" idx="11"/>
          </p:nvPr>
        </p:nvSpPr>
        <p:spPr>
          <a:xfrm>
            <a:off x="457200" y="6356350"/>
            <a:ext cx="8229600" cy="365125"/>
          </a:xfrm>
        </p:spPr>
        <p:txBody>
          <a:bodyPr/>
          <a:lstStyle/>
          <a:p>
            <a:r>
              <a:rPr lang="en-US" smtClean="0"/>
              <a:t>Copyright © 2011 by the Washington Student Math Association</a:t>
            </a:r>
            <a:endParaRPr lang="en-US" dirty="0"/>
          </a:p>
        </p:txBody>
      </p:sp>
    </p:spTree>
    <p:extLst>
      <p:ext uri="{BB962C8B-B14F-4D97-AF65-F5344CB8AC3E}">
        <p14:creationId xmlns:p14="http://schemas.microsoft.com/office/powerpoint/2010/main" val="29745323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4</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Name one possible positive integer</a:t>
                </a:r>
                <a14:m>
                  <m:oMath xmlns:m="http://schemas.openxmlformats.org/officeDocument/2006/math">
                    <m:r>
                      <a:rPr lang="en-US" i="1">
                        <a:latin typeface="Cambria Math"/>
                      </a:rPr>
                      <m:t> </m:t>
                    </m:r>
                    <m:r>
                      <a:rPr lang="en-US" i="1">
                        <a:latin typeface="Cambria Math"/>
                      </a:rPr>
                      <m:t>𝑛</m:t>
                    </m:r>
                  </m:oMath>
                </a14:m>
                <a:r>
                  <a:rPr lang="en-US" dirty="0"/>
                  <a:t> for which </a:t>
                </a:r>
                <a14:m>
                  <m:oMath xmlns:m="http://schemas.openxmlformats.org/officeDocument/2006/math">
                    <m:sSup>
                      <m:sSupPr>
                        <m:ctrlPr>
                          <a:rPr lang="en-US" i="1">
                            <a:latin typeface="Cambria Math"/>
                          </a:rPr>
                        </m:ctrlPr>
                      </m:sSupPr>
                      <m:e>
                        <m:r>
                          <a:rPr lang="en-US" i="1">
                            <a:latin typeface="Cambria Math"/>
                          </a:rPr>
                          <m:t>𝑛</m:t>
                        </m:r>
                      </m:e>
                      <m:sup>
                        <m:r>
                          <a:rPr lang="en-US" i="1">
                            <a:latin typeface="Cambria Math"/>
                          </a:rPr>
                          <m:t>2</m:t>
                        </m:r>
                      </m:sup>
                    </m:sSup>
                    <m:r>
                      <a:rPr lang="en-US" i="1">
                        <a:latin typeface="Cambria Math"/>
                      </a:rPr>
                      <m:t>−</m:t>
                    </m:r>
                    <m:r>
                      <a:rPr lang="en-US" i="1">
                        <a:latin typeface="Cambria Math"/>
                      </a:rPr>
                      <m:t>𝑛</m:t>
                    </m:r>
                    <m:r>
                      <a:rPr lang="en-US" i="1">
                        <a:latin typeface="Cambria Math"/>
                      </a:rPr>
                      <m:t>+41</m:t>
                    </m:r>
                  </m:oMath>
                </a14:m>
                <a:r>
                  <a:rPr lang="en-US" dirty="0"/>
                  <a:t> is composite.</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2222" t="-2206"/>
                </a:stretch>
              </a:blipFill>
            </p:spPr>
            <p:txBody>
              <a:bodyPr/>
              <a:lstStyle/>
              <a:p>
                <a:r>
                  <a:rPr lang="en-US">
                    <a:noFill/>
                  </a:rPr>
                  <a:t> </a:t>
                </a:r>
              </a:p>
            </p:txBody>
          </p:sp>
        </mc:Fallback>
      </mc:AlternateContent>
      <p:sp>
        <p:nvSpPr>
          <p:cNvPr id="4" name="Footer Placeholder 3"/>
          <p:cNvSpPr>
            <a:spLocks noGrp="1"/>
          </p:cNvSpPr>
          <p:nvPr>
            <p:ph type="ftr" sz="quarter" idx="11"/>
          </p:nvPr>
        </p:nvSpPr>
        <p:spPr>
          <a:xfrm>
            <a:off x="152400" y="6356350"/>
            <a:ext cx="8763000" cy="365125"/>
          </a:xfrm>
        </p:spPr>
        <p:txBody>
          <a:bodyPr/>
          <a:lstStyle/>
          <a:p>
            <a:r>
              <a:rPr lang="en-US" smtClean="0"/>
              <a:t>Copyright © 2011 by the Washington Student Math Association</a:t>
            </a:r>
            <a:endParaRPr lang="en-US" dirty="0"/>
          </a:p>
        </p:txBody>
      </p:sp>
    </p:spTree>
    <p:extLst>
      <p:ext uri="{BB962C8B-B14F-4D97-AF65-F5344CB8AC3E}">
        <p14:creationId xmlns:p14="http://schemas.microsoft.com/office/powerpoint/2010/main" val="7372851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5</a:t>
            </a:r>
            <a:endParaRPr lang="en-US" dirty="0"/>
          </a:p>
        </p:txBody>
      </p:sp>
      <p:sp>
        <p:nvSpPr>
          <p:cNvPr id="3" name="Content Placeholder 2"/>
          <p:cNvSpPr>
            <a:spLocks noGrp="1"/>
          </p:cNvSpPr>
          <p:nvPr>
            <p:ph idx="1"/>
          </p:nvPr>
        </p:nvSpPr>
        <p:spPr/>
        <p:txBody>
          <a:bodyPr/>
          <a:lstStyle/>
          <a:p>
            <a:r>
              <a:rPr lang="en-US" dirty="0"/>
              <a:t>In a triangle of side lengths 5, 12, and 13, what is the product of the radii of the </a:t>
            </a:r>
            <a:r>
              <a:rPr lang="en-US" dirty="0" err="1"/>
              <a:t>incircle</a:t>
            </a:r>
            <a:r>
              <a:rPr lang="en-US" dirty="0"/>
              <a:t> and the </a:t>
            </a:r>
            <a:r>
              <a:rPr lang="en-US" dirty="0" err="1"/>
              <a:t>circumcircle</a:t>
            </a:r>
            <a:r>
              <a:rPr lang="en-US" dirty="0"/>
              <a:t>?</a:t>
            </a:r>
          </a:p>
        </p:txBody>
      </p:sp>
      <p:sp>
        <p:nvSpPr>
          <p:cNvPr id="4" name="Footer Placeholder 3"/>
          <p:cNvSpPr>
            <a:spLocks noGrp="1"/>
          </p:cNvSpPr>
          <p:nvPr>
            <p:ph type="ftr" sz="quarter" idx="11"/>
          </p:nvPr>
        </p:nvSpPr>
        <p:spPr>
          <a:xfrm>
            <a:off x="457200" y="6356350"/>
            <a:ext cx="8382000" cy="365125"/>
          </a:xfrm>
        </p:spPr>
        <p:txBody>
          <a:bodyPr/>
          <a:lstStyle/>
          <a:p>
            <a:r>
              <a:rPr lang="en-US" smtClean="0"/>
              <a:t>Copyright © 2011 by the Washington Student Math Association</a:t>
            </a:r>
            <a:endParaRPr lang="en-US" dirty="0"/>
          </a:p>
        </p:txBody>
      </p:sp>
    </p:spTree>
    <p:extLst>
      <p:ext uri="{BB962C8B-B14F-4D97-AF65-F5344CB8AC3E}">
        <p14:creationId xmlns:p14="http://schemas.microsoft.com/office/powerpoint/2010/main" val="4743544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6</a:t>
            </a:r>
            <a:endParaRPr lang="en-US" dirty="0"/>
          </a:p>
        </p:txBody>
      </p:sp>
      <p:sp>
        <p:nvSpPr>
          <p:cNvPr id="3" name="Content Placeholder 2"/>
          <p:cNvSpPr>
            <a:spLocks noGrp="1"/>
          </p:cNvSpPr>
          <p:nvPr>
            <p:ph idx="1"/>
          </p:nvPr>
        </p:nvSpPr>
        <p:spPr/>
        <p:txBody>
          <a:bodyPr/>
          <a:lstStyle/>
          <a:p>
            <a:r>
              <a:rPr lang="en-US" dirty="0"/>
              <a:t>On a 24-hour analog clock, the hour hand completes one revolution in 24 hours instead of 12, and the minute hand completes one revolution in 60 minutes, as usual.  At what time or times where the hour and minutes are both integers do the minute and hour hands perfectly overlap?</a:t>
            </a:r>
          </a:p>
        </p:txBody>
      </p:sp>
      <p:sp>
        <p:nvSpPr>
          <p:cNvPr id="4" name="Footer Placeholder 3"/>
          <p:cNvSpPr>
            <a:spLocks noGrp="1"/>
          </p:cNvSpPr>
          <p:nvPr>
            <p:ph type="ftr" sz="quarter" idx="11"/>
          </p:nvPr>
        </p:nvSpPr>
        <p:spPr>
          <a:xfrm>
            <a:off x="304800" y="6356350"/>
            <a:ext cx="8534400" cy="365125"/>
          </a:xfrm>
        </p:spPr>
        <p:txBody>
          <a:bodyPr/>
          <a:lstStyle/>
          <a:p>
            <a:r>
              <a:rPr lang="en-US" smtClean="0"/>
              <a:t>Copyright © 2011 by the Washington Student Math Association</a:t>
            </a:r>
            <a:endParaRPr lang="en-US" dirty="0"/>
          </a:p>
        </p:txBody>
      </p:sp>
    </p:spTree>
    <p:extLst>
      <p:ext uri="{BB962C8B-B14F-4D97-AF65-F5344CB8AC3E}">
        <p14:creationId xmlns:p14="http://schemas.microsoft.com/office/powerpoint/2010/main" val="33096596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7</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Let </a:t>
                </a:r>
                <a14:m>
                  <m:oMath xmlns:m="http://schemas.openxmlformats.org/officeDocument/2006/math">
                    <m:r>
                      <a:rPr lang="en-US" i="1">
                        <a:latin typeface="Cambria Math"/>
                      </a:rPr>
                      <m:t>𝑓</m:t>
                    </m:r>
                    <m:d>
                      <m:dPr>
                        <m:ctrlPr>
                          <a:rPr lang="en-US" i="1">
                            <a:latin typeface="Cambria Math"/>
                          </a:rPr>
                        </m:ctrlPr>
                      </m:dPr>
                      <m:e>
                        <m:r>
                          <a:rPr lang="en-US" i="1">
                            <a:latin typeface="Cambria Math"/>
                          </a:rPr>
                          <m:t>𝑥</m:t>
                        </m:r>
                      </m:e>
                    </m:d>
                    <m:r>
                      <a:rPr lang="en-US" i="1">
                        <a:latin typeface="Cambria Math"/>
                      </a:rPr>
                      <m:t>=</m:t>
                    </m:r>
                    <m:sSup>
                      <m:sSupPr>
                        <m:ctrlPr>
                          <a:rPr lang="en-US" i="1">
                            <a:latin typeface="Cambria Math"/>
                          </a:rPr>
                        </m:ctrlPr>
                      </m:sSupPr>
                      <m:e>
                        <m:r>
                          <a:rPr lang="en-US" i="1">
                            <a:latin typeface="Cambria Math"/>
                          </a:rPr>
                          <m:t>𝑥</m:t>
                        </m:r>
                      </m:e>
                      <m:sup>
                        <m:r>
                          <a:rPr lang="en-US" i="1">
                            <a:latin typeface="Cambria Math"/>
                          </a:rPr>
                          <m:t>3</m:t>
                        </m:r>
                      </m:sup>
                    </m:sSup>
                    <m:r>
                      <a:rPr lang="en-US" i="1">
                        <a:latin typeface="Cambria Math"/>
                      </a:rPr>
                      <m:t>−2</m:t>
                    </m:r>
                    <m:sSup>
                      <m:sSupPr>
                        <m:ctrlPr>
                          <a:rPr lang="en-US" i="1">
                            <a:latin typeface="Cambria Math"/>
                          </a:rPr>
                        </m:ctrlPr>
                      </m:sSupPr>
                      <m:e>
                        <m:r>
                          <a:rPr lang="en-US" i="1">
                            <a:latin typeface="Cambria Math"/>
                          </a:rPr>
                          <m:t>𝑥</m:t>
                        </m:r>
                      </m:e>
                      <m:sup>
                        <m:r>
                          <a:rPr lang="en-US" i="1">
                            <a:latin typeface="Cambria Math"/>
                          </a:rPr>
                          <m:t>2</m:t>
                        </m:r>
                      </m:sup>
                    </m:sSup>
                    <m:r>
                      <a:rPr lang="en-US" i="1">
                        <a:latin typeface="Cambria Math"/>
                      </a:rPr>
                      <m:t>+3</m:t>
                    </m:r>
                    <m:r>
                      <a:rPr lang="en-US" i="1">
                        <a:latin typeface="Cambria Math"/>
                      </a:rPr>
                      <m:t>𝑥</m:t>
                    </m:r>
                    <m:r>
                      <a:rPr lang="en-US" i="1">
                        <a:latin typeface="Cambria Math"/>
                      </a:rPr>
                      <m:t>−4</m:t>
                    </m:r>
                  </m:oMath>
                </a14:m>
                <a:r>
                  <a:rPr lang="en-US" dirty="0"/>
                  <a:t> and</a:t>
                </a:r>
                <a14:m>
                  <m:oMath xmlns:m="http://schemas.openxmlformats.org/officeDocument/2006/math">
                    <m:r>
                      <a:rPr lang="en-US" i="1">
                        <a:latin typeface="Cambria Math"/>
                      </a:rPr>
                      <m:t> </m:t>
                    </m:r>
                    <m:r>
                      <a:rPr lang="en-US" i="1">
                        <a:latin typeface="Cambria Math"/>
                      </a:rPr>
                      <m:t>𝑔</m:t>
                    </m:r>
                    <m:d>
                      <m:dPr>
                        <m:ctrlPr>
                          <a:rPr lang="en-US" i="1">
                            <a:latin typeface="Cambria Math"/>
                          </a:rPr>
                        </m:ctrlPr>
                      </m:dPr>
                      <m:e>
                        <m:r>
                          <a:rPr lang="en-US" i="1">
                            <a:latin typeface="Cambria Math"/>
                          </a:rPr>
                          <m:t>𝑥</m:t>
                        </m:r>
                      </m:e>
                    </m:d>
                    <m:r>
                      <a:rPr lang="en-US" i="1">
                        <a:latin typeface="Cambria Math"/>
                      </a:rPr>
                      <m:t>=</m:t>
                    </m:r>
                    <m:r>
                      <a:rPr lang="en-US" i="1">
                        <a:latin typeface="Cambria Math"/>
                      </a:rPr>
                      <m:t>𝑥</m:t>
                    </m:r>
                    <m:r>
                      <a:rPr lang="en-US" i="1">
                        <a:latin typeface="Cambria Math"/>
                      </a:rPr>
                      <m:t>−4</m:t>
                    </m:r>
                  </m:oMath>
                </a14:m>
                <a:r>
                  <a:rPr lang="en-US" dirty="0"/>
                  <a:t>.  What is the sum of </a:t>
                </a:r>
                <a14:m>
                  <m:oMath xmlns:m="http://schemas.openxmlformats.org/officeDocument/2006/math">
                    <m:r>
                      <a:rPr lang="en-US" i="1">
                        <a:latin typeface="Cambria Math"/>
                      </a:rPr>
                      <m:t>𝑓</m:t>
                    </m:r>
                    <m:r>
                      <a:rPr lang="en-US" i="1">
                        <a:latin typeface="Cambria Math"/>
                      </a:rPr>
                      <m:t>(4)</m:t>
                    </m:r>
                  </m:oMath>
                </a14:m>
                <a:r>
                  <a:rPr lang="en-US" dirty="0"/>
                  <a:t> and the remainder of </a:t>
                </a:r>
                <a14:m>
                  <m:oMath xmlns:m="http://schemas.openxmlformats.org/officeDocument/2006/math">
                    <m:r>
                      <a:rPr lang="en-US" i="1">
                        <a:latin typeface="Cambria Math"/>
                      </a:rPr>
                      <m:t> </m:t>
                    </m:r>
                    <m:f>
                      <m:fPr>
                        <m:ctrlPr>
                          <a:rPr lang="en-US" i="1">
                            <a:latin typeface="Cambria Math"/>
                          </a:rPr>
                        </m:ctrlPr>
                      </m:fPr>
                      <m:num>
                        <m:r>
                          <a:rPr lang="en-US" i="1">
                            <a:latin typeface="Cambria Math"/>
                          </a:rPr>
                          <m:t>𝑓</m:t>
                        </m:r>
                        <m:d>
                          <m:dPr>
                            <m:ctrlPr>
                              <a:rPr lang="en-US" i="1">
                                <a:latin typeface="Cambria Math"/>
                              </a:rPr>
                            </m:ctrlPr>
                          </m:dPr>
                          <m:e>
                            <m:r>
                              <a:rPr lang="en-US" i="1">
                                <a:latin typeface="Cambria Math"/>
                              </a:rPr>
                              <m:t>𝑥</m:t>
                            </m:r>
                          </m:e>
                        </m:d>
                      </m:num>
                      <m:den>
                        <m:r>
                          <a:rPr lang="en-US" i="1">
                            <a:latin typeface="Cambria Math"/>
                          </a:rPr>
                          <m:t>𝑔</m:t>
                        </m:r>
                        <m:d>
                          <m:dPr>
                            <m:ctrlPr>
                              <a:rPr lang="en-US" i="1">
                                <a:latin typeface="Cambria Math"/>
                              </a:rPr>
                            </m:ctrlPr>
                          </m:dPr>
                          <m:e>
                            <m:r>
                              <a:rPr lang="en-US" i="1">
                                <a:latin typeface="Cambria Math"/>
                              </a:rPr>
                              <m:t>𝑥</m:t>
                            </m:r>
                          </m:e>
                        </m:d>
                      </m:den>
                    </m:f>
                  </m:oMath>
                </a14:m>
                <a:r>
                  <a:rPr lang="en-US" dirty="0"/>
                  <a:t>?</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2222" t="-1765"/>
                </a:stretch>
              </a:blipFill>
            </p:spPr>
            <p:txBody>
              <a:bodyPr/>
              <a:lstStyle/>
              <a:p>
                <a:r>
                  <a:rPr lang="en-US">
                    <a:noFill/>
                  </a:rPr>
                  <a:t> </a:t>
                </a:r>
              </a:p>
            </p:txBody>
          </p:sp>
        </mc:Fallback>
      </mc:AlternateContent>
      <p:sp>
        <p:nvSpPr>
          <p:cNvPr id="4" name="Footer Placeholder 3"/>
          <p:cNvSpPr>
            <a:spLocks noGrp="1"/>
          </p:cNvSpPr>
          <p:nvPr>
            <p:ph type="ftr" sz="quarter" idx="11"/>
          </p:nvPr>
        </p:nvSpPr>
        <p:spPr>
          <a:xfrm>
            <a:off x="228600" y="6356350"/>
            <a:ext cx="8610600" cy="365125"/>
          </a:xfrm>
        </p:spPr>
        <p:txBody>
          <a:bodyPr/>
          <a:lstStyle/>
          <a:p>
            <a:r>
              <a:rPr lang="en-US" smtClean="0"/>
              <a:t>Copyright © 2011 by the Washington Student Math Association</a:t>
            </a:r>
            <a:endParaRPr lang="en-US" dirty="0"/>
          </a:p>
        </p:txBody>
      </p:sp>
    </p:spTree>
    <p:extLst>
      <p:ext uri="{BB962C8B-B14F-4D97-AF65-F5344CB8AC3E}">
        <p14:creationId xmlns:p14="http://schemas.microsoft.com/office/powerpoint/2010/main" val="39363187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8</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In </a:t>
                </a:r>
                <a14:m>
                  <m:oMath xmlns:m="http://schemas.openxmlformats.org/officeDocument/2006/math">
                    <m:r>
                      <a:rPr lang="en-US" i="1">
                        <a:latin typeface="Cambria Math"/>
                      </a:rPr>
                      <m:t>∆</m:t>
                    </m:r>
                    <m:r>
                      <a:rPr lang="en-US" i="1">
                        <a:latin typeface="Cambria Math"/>
                      </a:rPr>
                      <m:t>𝐴𝐵𝐶</m:t>
                    </m:r>
                  </m:oMath>
                </a14:m>
                <a:r>
                  <a:rPr lang="en-US" dirty="0"/>
                  <a:t>, </a:t>
                </a:r>
                <a14:m>
                  <m:oMath xmlns:m="http://schemas.openxmlformats.org/officeDocument/2006/math">
                    <m:r>
                      <a:rPr lang="en-US" i="1">
                        <a:latin typeface="Cambria Math"/>
                      </a:rPr>
                      <m:t>𝑚</m:t>
                    </m:r>
                    <m:r>
                      <a:rPr lang="en-US" i="1">
                        <a:latin typeface="Cambria Math"/>
                      </a:rPr>
                      <m:t>∠</m:t>
                    </m:r>
                    <m:r>
                      <a:rPr lang="en-US" i="1">
                        <a:latin typeface="Cambria Math"/>
                      </a:rPr>
                      <m:t>𝐶𝐵𝐴</m:t>
                    </m:r>
                    <m:r>
                      <a:rPr lang="en-US" i="1">
                        <a:latin typeface="Cambria Math"/>
                      </a:rPr>
                      <m:t>=60°</m:t>
                    </m:r>
                  </m:oMath>
                </a14:m>
                <a:r>
                  <a:rPr lang="en-US" dirty="0"/>
                  <a:t>, </a:t>
                </a:r>
                <a14:m>
                  <m:oMath xmlns:m="http://schemas.openxmlformats.org/officeDocument/2006/math">
                    <m:r>
                      <a:rPr lang="en-US" i="1">
                        <a:latin typeface="Cambria Math"/>
                      </a:rPr>
                      <m:t>𝐵𝐶</m:t>
                    </m:r>
                    <m:r>
                      <a:rPr lang="en-US" i="1">
                        <a:latin typeface="Cambria Math"/>
                      </a:rPr>
                      <m:t>=7</m:t>
                    </m:r>
                  </m:oMath>
                </a14:m>
                <a:r>
                  <a:rPr lang="en-US" dirty="0"/>
                  <a:t>, and </a:t>
                </a:r>
                <a14:m>
                  <m:oMath xmlns:m="http://schemas.openxmlformats.org/officeDocument/2006/math">
                    <m:r>
                      <a:rPr lang="en-US" i="1">
                        <a:latin typeface="Cambria Math"/>
                      </a:rPr>
                      <m:t>𝐴𝐶</m:t>
                    </m:r>
                    <m:r>
                      <a:rPr lang="en-US" i="1">
                        <a:latin typeface="Cambria Math"/>
                      </a:rPr>
                      <m:t>=</m:t>
                    </m:r>
                    <m:rad>
                      <m:radPr>
                        <m:degHide m:val="on"/>
                        <m:ctrlPr>
                          <a:rPr lang="en-US" i="1">
                            <a:latin typeface="Cambria Math"/>
                          </a:rPr>
                        </m:ctrlPr>
                      </m:radPr>
                      <m:deg/>
                      <m:e>
                        <m:r>
                          <a:rPr lang="en-US" i="1">
                            <a:latin typeface="Cambria Math"/>
                          </a:rPr>
                          <m:t>39</m:t>
                        </m:r>
                      </m:e>
                    </m:rad>
                  </m:oMath>
                </a14:m>
                <a:r>
                  <a:rPr lang="en-US" dirty="0"/>
                  <a:t>. Find the length of </a:t>
                </a:r>
                <a14:m>
                  <m:oMath xmlns:m="http://schemas.openxmlformats.org/officeDocument/2006/math">
                    <m:r>
                      <a:rPr lang="en-US" i="1">
                        <a:latin typeface="Cambria Math"/>
                      </a:rPr>
                      <m:t>𝐴𝐵</m:t>
                    </m:r>
                  </m:oMath>
                </a14:m>
                <a:r>
                  <a:rPr lang="en-US" dirty="0"/>
                  <a:t>.</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2222" t="-2206"/>
                </a:stretch>
              </a:blipFill>
            </p:spPr>
            <p:txBody>
              <a:bodyPr/>
              <a:lstStyle/>
              <a:p>
                <a:r>
                  <a:rPr lang="en-US">
                    <a:noFill/>
                  </a:rPr>
                  <a:t> </a:t>
                </a:r>
              </a:p>
            </p:txBody>
          </p:sp>
        </mc:Fallback>
      </mc:AlternateContent>
      <p:sp>
        <p:nvSpPr>
          <p:cNvPr id="4" name="Footer Placeholder 3"/>
          <p:cNvSpPr>
            <a:spLocks noGrp="1"/>
          </p:cNvSpPr>
          <p:nvPr>
            <p:ph type="ftr" sz="quarter" idx="11"/>
          </p:nvPr>
        </p:nvSpPr>
        <p:spPr>
          <a:xfrm>
            <a:off x="457200" y="6356350"/>
            <a:ext cx="8382000" cy="365125"/>
          </a:xfrm>
        </p:spPr>
        <p:txBody>
          <a:bodyPr/>
          <a:lstStyle/>
          <a:p>
            <a:r>
              <a:rPr lang="en-US" smtClean="0"/>
              <a:t>Copyright © 2011 by the Washington Student Math Association</a:t>
            </a:r>
            <a:endParaRPr lang="en-US" dirty="0"/>
          </a:p>
        </p:txBody>
      </p:sp>
    </p:spTree>
    <p:extLst>
      <p:ext uri="{BB962C8B-B14F-4D97-AF65-F5344CB8AC3E}">
        <p14:creationId xmlns:p14="http://schemas.microsoft.com/office/powerpoint/2010/main" val="36763886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470</TotalTime>
  <Words>542</Words>
  <Application>Microsoft Office PowerPoint</Application>
  <PresentationFormat>On-screen Show (4:3)</PresentationFormat>
  <Paragraphs>38</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Elimination Round 1</vt:lpstr>
      <vt:lpstr>Problem 1</vt:lpstr>
      <vt:lpstr>Problem 2</vt:lpstr>
      <vt:lpstr>Problem 3</vt:lpstr>
      <vt:lpstr>Problem 4</vt:lpstr>
      <vt:lpstr>Problem 5</vt:lpstr>
      <vt:lpstr>Problem 6</vt:lpstr>
      <vt:lpstr>Problem 7</vt:lpstr>
      <vt:lpstr>Problem 8</vt:lpstr>
      <vt:lpstr>Problem 9</vt:lpstr>
      <vt:lpstr>Problem 10</vt:lpstr>
      <vt:lpstr>Extra Problem (only if needed)</vt:lpstr>
    </vt:vector>
  </TitlesOfParts>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Elimination Round 1</dc:title>
  <dc:creator>Washington Student Math Association</dc:creator>
  <cp:lastModifiedBy>Austin Davis</cp:lastModifiedBy>
  <cp:revision>13</cp:revision>
  <dcterms:created xsi:type="dcterms:W3CDTF">2011-05-27T03:49:59Z</dcterms:created>
  <dcterms:modified xsi:type="dcterms:W3CDTF">2011-06-17T03:24:22Z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