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2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04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ED2DB-A6E6-4F04-B831-BEA78870657A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51F10-C1B3-459F-A862-B05DB5B87C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2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C51F10-C1B3-459F-A862-B05DB5B87CA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56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077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70406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564D1-761B-4D3C-A368-F35CC3A18EBD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62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3F5AB-8A32-4950-AD56-C5BA0642B56A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9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81000"/>
            <a:ext cx="56388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fld id="{B837C6BC-3662-494C-9E54-0C2E3FBFC464}" type="datetime1">
              <a:rPr lang="en-US" smtClean="0"/>
              <a:t>6/16/2011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8400" y="6356350"/>
            <a:ext cx="42672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2011 by the Washington Student Math Association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52400"/>
            <a:ext cx="2286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80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64B11-BEA2-41C3-BD88-0904C6530F97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9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E65D-610E-4D95-8016-261070B5044A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0B3E8-9644-44E9-8735-7A4BA08B2337}" type="datetime1">
              <a:rPr lang="en-US" smtClean="0"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5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F5AB3-BF1D-40AB-8C48-FC82AA2C841F}" type="datetime1">
              <a:rPr lang="en-US" smtClean="0"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5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D1EF-5971-406A-B3E5-2CF4EA7A6FB0}" type="datetime1">
              <a:rPr lang="en-US" smtClean="0"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4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1F790-B932-4187-B37C-E7F1F2323A51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75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6D77C-E68C-48DB-9023-9B6BE477E647}" type="datetime1">
              <a:rPr lang="en-US" smtClean="0"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885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441AF-3103-4A10-ABEB-AF6F2EA2F84B}" type="datetime1">
              <a:rPr lang="en-US" smtClean="0"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2011 by the Washington Student Math Association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BB5B-3ABB-4509-80CC-5D72D9F0B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3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Preliminary Round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1st Annual WSMA Math Bowl</a:t>
            </a:r>
          </a:p>
          <a:p>
            <a:r>
              <a:rPr lang="en-US" dirty="0" smtClean="0"/>
              <a:t>May 27, 2011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This test material is copyright © 2011 by the Washington Student Math Association and may not be distributed or reproduced other than for nonprofit educational purposes without the expressed written permission of WSMA. www.wastudentmath.org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1" t="9712" r="10072" b="2878"/>
          <a:stretch/>
        </p:blipFill>
        <p:spPr bwMode="auto">
          <a:xfrm>
            <a:off x="2891191" y="381000"/>
            <a:ext cx="3361619" cy="24980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6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triangle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𝐴𝐵𝐶</m:t>
                    </m:r>
                  </m:oMath>
                </a14:m>
                <a:r>
                  <a:rPr lang="en-US" dirty="0"/>
                  <a:t>,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𝐴𝐵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</a:rPr>
                      <m:t>𝐴𝐶</m:t>
                    </m:r>
                    <m:r>
                      <a:rPr lang="en-US" i="1">
                        <a:latin typeface="Cambria Math"/>
                      </a:rPr>
                      <m:t>=5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∠</m:t>
                    </m:r>
                    <m:r>
                      <a:rPr lang="en-US" i="1">
                        <a:latin typeface="Cambria Math"/>
                      </a:rPr>
                      <m:t>𝐵𝐴𝐶</m:t>
                    </m:r>
                    <m:r>
                      <a:rPr lang="en-US" i="1">
                        <a:latin typeface="Cambria Math"/>
                      </a:rPr>
                      <m:t>=60°</m:t>
                    </m:r>
                  </m:oMath>
                </a14:m>
                <a:r>
                  <a:rPr lang="en-US" dirty="0"/>
                  <a:t>, what is the area of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Δ</m:t>
                    </m:r>
                    <m:r>
                      <a:rPr lang="en-US" i="1">
                        <a:latin typeface="Cambria Math"/>
                      </a:rPr>
                      <m:t>𝐴𝐵𝐶</m:t>
                    </m:r>
                    <m:r>
                      <a:rPr lang="en-US" i="1">
                        <a:latin typeface="Cambria Math"/>
                      </a:rPr>
                      <m:t>?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63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positive 3-digit number is a multiple of 5, its digits sum to 10, and the hundreds digit is one more than the tens digit. Find the hundreds digit.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356350"/>
            <a:ext cx="84582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Extra Problem</a:t>
            </a:r>
            <a:br>
              <a:rPr lang="en-US" smtClean="0"/>
            </a:br>
            <a:r>
              <a:rPr lang="en-US" smtClean="0"/>
              <a:t>(only if needed)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sum of a number and its reciprocal is 2, find the sum of the cube of that number and the cube of its reciprocal.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15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square has sides of length 10, and a circle centered at one of its vertices has radius 10. What is the area of the union of the regions enclosed by the square and the circle?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Arya</a:t>
            </a:r>
            <a:r>
              <a:rPr lang="en-US" dirty="0"/>
              <a:t> rolls a fair regular octahedral die marked with the numbers 1 through 8. Then Zach rolls a fair six-sided die. What is the probability that the product of the two rolls is a multiple of 16?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certain polygon’s interior angle measures sum, in total,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12</m:t>
                    </m:r>
                    <m:r>
                      <a:rPr lang="en-US" i="1" dirty="0" smtClean="0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 radians. What is the product of the number of sides in the polygon and the measure of one exterior angle in radians?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 r="-2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229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53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Mr. </a:t>
            </a:r>
            <a:r>
              <a:rPr lang="en-US" dirty="0" err="1"/>
              <a:t>Magorium’s</a:t>
            </a:r>
            <a:r>
              <a:rPr lang="en-US" dirty="0"/>
              <a:t> Wonder Emporium, 3 zeds cost as much as 2 widgets, and 6 widgets cost as much as 4 </a:t>
            </a:r>
            <a:r>
              <a:rPr lang="en-US" dirty="0" err="1"/>
              <a:t>junkers</a:t>
            </a:r>
            <a:r>
              <a:rPr lang="en-US" dirty="0"/>
              <a:t>. How many zeds cost as much as 18 </a:t>
            </a:r>
            <a:r>
              <a:rPr lang="en-US" dirty="0" err="1"/>
              <a:t>junkers</a:t>
            </a:r>
            <a:r>
              <a:rPr lang="en-US" dirty="0"/>
              <a:t>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400" y="6356350"/>
            <a:ext cx="8763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ways can you arrange the letters in the word HAMMER if the </a:t>
            </a:r>
            <a:r>
              <a:rPr lang="en-US" dirty="0" err="1"/>
              <a:t>Ms</a:t>
            </a:r>
            <a:r>
              <a:rPr lang="en-US" dirty="0"/>
              <a:t> cannot be immediately next to each other?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3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6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Evaluate the determinant of the product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7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en-US" i="1">
                        <a:latin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" y="6356350"/>
            <a:ext cx="85344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65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7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f</a:t>
                </a:r>
                <a:r>
                  <a:rPr lang="en-US" dirty="0"/>
                  <a:t> be a function satisfying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𝑥𝑦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dirty="0"/>
                  <a:t> for all positive real numbers </a:t>
                </a:r>
                <a:r>
                  <a:rPr lang="en-US" i="1" dirty="0"/>
                  <a:t>x</a:t>
                </a:r>
                <a:r>
                  <a:rPr lang="en-US" dirty="0"/>
                  <a:t> and </a:t>
                </a:r>
                <a:r>
                  <a:rPr lang="en-US" i="1" dirty="0"/>
                  <a:t>y</a:t>
                </a:r>
                <a:r>
                  <a:rPr lang="en-US" dirty="0"/>
                  <a:t>.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500</m:t>
                        </m:r>
                      </m:e>
                    </m:d>
                    <m:r>
                      <a:rPr lang="en-US" i="1">
                        <a:latin typeface="Cambria Math"/>
                      </a:rPr>
                      <m:t>=3</m:t>
                    </m:r>
                  </m:oMath>
                </a14:m>
                <a:r>
                  <a:rPr lang="en-US" dirty="0"/>
                  <a:t>, then what is the value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r>
                      <a:rPr lang="en-US" i="1">
                        <a:latin typeface="Cambria Math"/>
                      </a:rPr>
                      <m:t>(600)</m:t>
                    </m:r>
                  </m:oMath>
                </a14:m>
                <a:r>
                  <a:rPr lang="en-US" dirty="0"/>
                  <a:t>?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" y="6356350"/>
            <a:ext cx="86106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1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Evaluate the sum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25</m:t>
                    </m:r>
                    <m:r>
                      <a:rPr lang="en-US" i="1" dirty="0">
                        <a:latin typeface="Cambria Math"/>
                      </a:rPr>
                      <m:t>+3</m:t>
                    </m:r>
                    <m:r>
                      <a:rPr lang="en-US" i="1" dirty="0" smtClean="0">
                        <a:latin typeface="Cambria Math"/>
                      </a:rPr>
                      <m:t>6</m:t>
                    </m:r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r>
                      <a:rPr lang="en-US" i="1" dirty="0" smtClean="0">
                        <a:latin typeface="Cambria Math"/>
                      </a:rPr>
                      <m:t>…</m:t>
                    </m:r>
                    <m:r>
                      <a:rPr lang="en-US" i="1" dirty="0">
                        <a:latin typeface="Cambria Math"/>
                      </a:rPr>
                      <m:t>+</m:t>
                    </m:r>
                    <m:r>
                      <a:rPr lang="en-US" i="1" dirty="0" smtClean="0">
                        <a:latin typeface="Cambria Math"/>
                      </a:rPr>
                      <m:t>225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8382000" cy="365125"/>
          </a:xfrm>
        </p:spPr>
        <p:txBody>
          <a:bodyPr/>
          <a:lstStyle/>
          <a:p>
            <a:r>
              <a:rPr lang="en-US" smtClean="0"/>
              <a:t>Copyright © 2011 by the Washington Student Math Association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38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522</Words>
  <Application>Microsoft Office PowerPoint</Application>
  <PresentationFormat>On-screen Show (4:3)</PresentationFormat>
  <Paragraphs>38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Preliminary Round 1</vt:lpstr>
      <vt:lpstr>Problem 1</vt:lpstr>
      <vt:lpstr>Problem 2</vt:lpstr>
      <vt:lpstr>Problem 3</vt:lpstr>
      <vt:lpstr>Problem 4</vt:lpstr>
      <vt:lpstr>Problem 5</vt:lpstr>
      <vt:lpstr>Problem 6</vt:lpstr>
      <vt:lpstr>Problem 7</vt:lpstr>
      <vt:lpstr>Problem 8</vt:lpstr>
      <vt:lpstr>Problem 9</vt:lpstr>
      <vt:lpstr>Problem 10</vt:lpstr>
      <vt:lpstr>Extra Problem (only if needed)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Round 1</dc:title>
  <dc:creator>Washington Student Math Association</dc:creator>
  <cp:lastModifiedBy>Austin Davis</cp:lastModifiedBy>
  <cp:revision>9</cp:revision>
  <dcterms:created xsi:type="dcterms:W3CDTF">2011-05-27T03:49:59Z</dcterms:created>
  <dcterms:modified xsi:type="dcterms:W3CDTF">2011-06-17T03:20:12Z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